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1089" r:id="rId2"/>
    <p:sldId id="1090" r:id="rId3"/>
    <p:sldId id="1091" r:id="rId4"/>
  </p:sldIdLst>
  <p:sldSz cx="6858000" cy="9906000" type="A4"/>
  <p:notesSz cx="6788150" cy="9923463"/>
  <p:defaultTextStyle>
    <a:defPPr>
      <a:defRPr lang="ko-KR"/>
    </a:defPPr>
    <a:lvl1pPr marL="0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0154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0308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30462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40616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50771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60925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71079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81233" algn="l" defTabSz="820308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orient="horz" pos="3952" userDrawn="1">
          <p15:clr>
            <a:srgbClr val="A4A3A4"/>
          </p15:clr>
        </p15:guide>
        <p15:guide id="3" pos="363" userDrawn="1">
          <p15:clr>
            <a:srgbClr val="A4A3A4"/>
          </p15:clr>
        </p15:guide>
        <p15:guide id="4" pos="5375">
          <p15:clr>
            <a:srgbClr val="A4A3A4"/>
          </p15:clr>
        </p15:guide>
        <p15:guide id="5" orient="horz" pos="4660">
          <p15:clr>
            <a:srgbClr val="A4A3A4"/>
          </p15:clr>
        </p15:guide>
        <p15:guide id="6" orient="horz" pos="5709">
          <p15:clr>
            <a:srgbClr val="A4A3A4"/>
          </p15:clr>
        </p15:guide>
        <p15:guide id="7" pos="272">
          <p15:clr>
            <a:srgbClr val="A4A3A4"/>
          </p15:clr>
        </p15:guide>
        <p15:guide id="8" pos="40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 userDrawn="1">
          <p15:clr>
            <a:srgbClr val="A4A3A4"/>
          </p15:clr>
        </p15:guide>
        <p15:guide id="2" pos="21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 Sik Lim" initials="jsli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A6CA"/>
    <a:srgbClr val="043762"/>
    <a:srgbClr val="052D72"/>
    <a:srgbClr val="E4012D"/>
    <a:srgbClr val="0A2C52"/>
    <a:srgbClr val="367F69"/>
    <a:srgbClr val="30A07B"/>
    <a:srgbClr val="F2F4F5"/>
    <a:srgbClr val="62B6D3"/>
    <a:srgbClr val="EAF0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27" autoAdjust="0"/>
    <p:restoredTop sz="97979" autoAdjust="0"/>
  </p:normalViewPr>
  <p:slideViewPr>
    <p:cSldViewPr snapToGrid="0" snapToObjects="1">
      <p:cViewPr varScale="1">
        <p:scale>
          <a:sx n="80" d="100"/>
          <a:sy n="80" d="100"/>
        </p:scale>
        <p:origin x="3744" y="96"/>
      </p:cViewPr>
      <p:guideLst>
        <p:guide orient="horz" pos="3226"/>
        <p:guide orient="horz" pos="3952"/>
        <p:guide pos="363"/>
        <p:guide pos="5375"/>
        <p:guide orient="horz" pos="4660"/>
        <p:guide orient="horz" pos="5709"/>
        <p:guide pos="272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-4020" y="-108"/>
      </p:cViewPr>
      <p:guideLst>
        <p:guide orient="horz" pos="3125"/>
        <p:guide pos="213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2271" cy="498236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4295" y="0"/>
            <a:ext cx="2942271" cy="498236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r">
              <a:defRPr sz="1200"/>
            </a:lvl1pPr>
          </a:lstStyle>
          <a:p>
            <a:fld id="{7A5D792B-C836-46DD-9343-530F25950E14}" type="datetimeFigureOut">
              <a:rPr lang="ko-KR" altLang="en-US" smtClean="0"/>
              <a:t>2023-08-04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5228"/>
            <a:ext cx="2942271" cy="498236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4295" y="9425228"/>
            <a:ext cx="2942271" cy="498236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r">
              <a:defRPr sz="1200"/>
            </a:lvl1pPr>
          </a:lstStyle>
          <a:p>
            <a:fld id="{9CF3B4AE-1FE8-4509-AB50-688ADF1BD8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402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5048" y="1"/>
            <a:ext cx="2941531" cy="496173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r">
              <a:defRPr sz="1200">
                <a:latin typeface="바른돋움 1" pitchFamily="18" charset="-127"/>
                <a:ea typeface="바른돋움 1" pitchFamily="18" charset="-127"/>
              </a:defRPr>
            </a:lvl1pPr>
          </a:lstStyle>
          <a:p>
            <a:fld id="{2733E690-D45E-4E11-810B-0270155EC34B}" type="datetimeFigureOut">
              <a:rPr lang="ko-KR" altLang="en-US" smtClean="0"/>
              <a:pPr/>
              <a:t>2023-08-04</a:t>
            </a:fld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815" y="4713646"/>
            <a:ext cx="5430520" cy="4465558"/>
          </a:xfrm>
          <a:prstGeom prst="rect">
            <a:avLst/>
          </a:prstGeom>
        </p:spPr>
        <p:txBody>
          <a:bodyPr vert="horz" lIns="91349" tIns="45674" rIns="91349" bIns="45674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5048" y="9425568"/>
            <a:ext cx="2941531" cy="496173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r">
              <a:defRPr sz="1200">
                <a:latin typeface="바른돋움 1" pitchFamily="18" charset="-127"/>
                <a:ea typeface="바른돋움 1" pitchFamily="18" charset="-127"/>
              </a:defRPr>
            </a:lvl1pPr>
          </a:lstStyle>
          <a:p>
            <a:fld id="{6AC03650-BE87-4C70-9BD8-AE9BB25B43D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92802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0308" rtl="0" eaLnBrk="1" latinLnBrk="1" hangingPunct="1">
      <a:defRPr sz="1100" kern="1200">
        <a:solidFill>
          <a:schemeClr val="tx1"/>
        </a:solidFill>
        <a:latin typeface="바른돋움 1" pitchFamily="18" charset="-127"/>
        <a:ea typeface="바른돋움 1" pitchFamily="18" charset="-127"/>
        <a:cs typeface="+mn-cs"/>
      </a:defRPr>
    </a:lvl1pPr>
    <a:lvl2pPr marL="410154" algn="l" defTabSz="820308" rtl="0" eaLnBrk="1" latinLnBrk="1" hangingPunct="1">
      <a:defRPr sz="1100" kern="1200">
        <a:solidFill>
          <a:schemeClr val="tx1"/>
        </a:solidFill>
        <a:latin typeface="바른돋움 1" pitchFamily="18" charset="-127"/>
        <a:ea typeface="바른돋움 1" pitchFamily="18" charset="-127"/>
        <a:cs typeface="+mn-cs"/>
      </a:defRPr>
    </a:lvl2pPr>
    <a:lvl3pPr marL="820308" algn="l" defTabSz="820308" rtl="0" eaLnBrk="1" latinLnBrk="1" hangingPunct="1">
      <a:defRPr sz="1100" kern="1200">
        <a:solidFill>
          <a:schemeClr val="tx1"/>
        </a:solidFill>
        <a:latin typeface="바른돋움 1" pitchFamily="18" charset="-127"/>
        <a:ea typeface="바른돋움 1" pitchFamily="18" charset="-127"/>
        <a:cs typeface="+mn-cs"/>
      </a:defRPr>
    </a:lvl3pPr>
    <a:lvl4pPr marL="1230462" algn="l" defTabSz="820308" rtl="0" eaLnBrk="1" latinLnBrk="1" hangingPunct="1">
      <a:defRPr sz="1100" kern="1200">
        <a:solidFill>
          <a:schemeClr val="tx1"/>
        </a:solidFill>
        <a:latin typeface="바른돋움 1" pitchFamily="18" charset="-127"/>
        <a:ea typeface="바른돋움 1" pitchFamily="18" charset="-127"/>
        <a:cs typeface="+mn-cs"/>
      </a:defRPr>
    </a:lvl4pPr>
    <a:lvl5pPr marL="1640616" algn="l" defTabSz="820308" rtl="0" eaLnBrk="1" latinLnBrk="1" hangingPunct="1">
      <a:defRPr sz="1100" kern="1200">
        <a:solidFill>
          <a:schemeClr val="tx1"/>
        </a:solidFill>
        <a:latin typeface="바른돋움 1" pitchFamily="18" charset="-127"/>
        <a:ea typeface="바른돋움 1" pitchFamily="18" charset="-127"/>
        <a:cs typeface="+mn-cs"/>
      </a:defRPr>
    </a:lvl5pPr>
    <a:lvl6pPr marL="2050771" algn="l" defTabSz="820308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60925" algn="l" defTabSz="820308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71079" algn="l" defTabSz="820308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81233" algn="l" defTabSz="820308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1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2C23B-1AB1-45E3-AB9C-AE849B7E2F3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615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6896100" y="0"/>
            <a:ext cx="6858000" cy="99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592562" y="638697"/>
            <a:ext cx="5672877" cy="8628607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218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7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820308" rtl="0" eaLnBrk="1" latinLnBrk="1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7616" indent="-307616" algn="l" defTabSz="820308" rtl="0" eaLnBrk="1" latinLnBrk="1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6500" indent="-256346" algn="l" defTabSz="820308" rtl="0" eaLnBrk="1" latinLnBrk="1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5385" indent="-205077" algn="l" defTabSz="820308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539" indent="-205077" algn="l" defTabSz="820308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5694" indent="-205077" algn="l" defTabSz="820308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5848" indent="-205077" algn="l" defTabSz="820308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6002" indent="-205077" algn="l" defTabSz="820308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76156" indent="-205077" algn="l" defTabSz="820308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86310" indent="-205077" algn="l" defTabSz="820308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54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08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62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16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771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0925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079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233" algn="l" defTabSz="820308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모서리가 둥근 직사각형 276"/>
          <p:cNvSpPr/>
          <p:nvPr/>
        </p:nvSpPr>
        <p:spPr>
          <a:xfrm>
            <a:off x="590401" y="8550164"/>
            <a:ext cx="5677199" cy="709561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42A6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3" name="모서리가 둥근 직사각형 232"/>
          <p:cNvSpPr/>
          <p:nvPr/>
        </p:nvSpPr>
        <p:spPr>
          <a:xfrm>
            <a:off x="594465" y="7028653"/>
            <a:ext cx="5677200" cy="51357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1" name="Picture 3" descr="D:\999작업\2023\0615_양자비전선포식\01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4" b="1"/>
          <a:stretch/>
        </p:blipFill>
        <p:spPr bwMode="auto">
          <a:xfrm>
            <a:off x="803987" y="817135"/>
            <a:ext cx="5250026" cy="527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모서리가 둥근 직사각형 15"/>
          <p:cNvSpPr/>
          <p:nvPr/>
        </p:nvSpPr>
        <p:spPr>
          <a:xfrm>
            <a:off x="2503009" y="2080043"/>
            <a:ext cx="1851982" cy="252000"/>
          </a:xfrm>
          <a:prstGeom prst="roundRect">
            <a:avLst>
              <a:gd name="adj" fmla="val 50000"/>
            </a:avLst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132" name="TextBox 131"/>
          <p:cNvSpPr txBox="1"/>
          <p:nvPr/>
        </p:nvSpPr>
        <p:spPr>
          <a:xfrm>
            <a:off x="3125552" y="2110279"/>
            <a:ext cx="606897" cy="2051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615"/>
              </a:lnSpc>
            </a:pPr>
            <a:r>
              <a:rPr lang="en-US" altLang="ko-KR" sz="12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E4012D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VISION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2564180" y="2479288"/>
            <a:ext cx="172964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8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2035</a:t>
            </a:r>
            <a:r>
              <a:rPr lang="ko-KR" altLang="en-US" sz="18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년 대한민국</a:t>
            </a:r>
            <a:r>
              <a:rPr lang="en-US" altLang="ko-KR" sz="18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</a:t>
            </a:r>
            <a:endParaRPr lang="ko-KR" altLang="en-US" sz="18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30A07B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1404663" y="2824402"/>
            <a:ext cx="4048673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16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글로벌 양자경제 중심국가</a:t>
            </a:r>
            <a:r>
              <a:rPr lang="ko-KR" altLang="en-US" sz="2800" spc="-16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로</a:t>
            </a:r>
            <a:endParaRPr lang="en-US" altLang="ko-KR" sz="2800" spc="-161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2800" spc="-16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우뚝 서겠습니다</a:t>
            </a:r>
            <a:r>
              <a:rPr lang="en-US" altLang="ko-KR" sz="2800" spc="-16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.</a:t>
            </a:r>
            <a:endParaRPr lang="ko-KR" altLang="en-US" sz="2800" spc="-161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79895" y="639466"/>
            <a:ext cx="185820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b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E4012D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Quantum Jump into the Future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579895" y="817135"/>
            <a:ext cx="331982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대한민국 양자과학기술 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비전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과 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정책목표</a:t>
            </a:r>
          </a:p>
        </p:txBody>
      </p:sp>
      <p:sp>
        <p:nvSpPr>
          <p:cNvPr id="6" name="타원 5"/>
          <p:cNvSpPr/>
          <p:nvPr/>
        </p:nvSpPr>
        <p:spPr>
          <a:xfrm>
            <a:off x="627842" y="4202757"/>
            <a:ext cx="1683558" cy="1683558"/>
          </a:xfrm>
          <a:prstGeom prst="ellipse">
            <a:avLst/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202" name="타원 201"/>
          <p:cNvSpPr/>
          <p:nvPr/>
        </p:nvSpPr>
        <p:spPr>
          <a:xfrm>
            <a:off x="2587221" y="4202757"/>
            <a:ext cx="1683558" cy="1683558"/>
          </a:xfrm>
          <a:prstGeom prst="ellipse">
            <a:avLst/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203" name="타원 202"/>
          <p:cNvSpPr/>
          <p:nvPr/>
        </p:nvSpPr>
        <p:spPr>
          <a:xfrm>
            <a:off x="4536791" y="4202757"/>
            <a:ext cx="1683558" cy="1683558"/>
          </a:xfrm>
          <a:prstGeom prst="ellipse">
            <a:avLst/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978621" y="4981597"/>
            <a:ext cx="98200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우리 기술로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양자 컴퓨터</a:t>
            </a:r>
            <a:endParaRPr lang="en-US" altLang="ko-KR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2A6CA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개발 활용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932229" y="4981597"/>
            <a:ext cx="99354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인터넷 강국에서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양자 인터넷</a:t>
            </a:r>
            <a:endParaRPr lang="en-US" altLang="ko-KR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2A6CA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강국 도약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936141" y="4981597"/>
            <a:ext cx="88485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최고 수준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양자센서</a:t>
            </a:r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로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세계시장 선점</a:t>
            </a:r>
            <a:endParaRPr lang="en-US" altLang="ko-KR" sz="12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pic>
        <p:nvPicPr>
          <p:cNvPr id="1028" name="Picture 4" descr="D:\999작업\2023\0615_양자비전선포식\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230" y="4518430"/>
            <a:ext cx="328782" cy="31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999작업\2023\0615_양자비전선포식\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172" y="4503640"/>
            <a:ext cx="328796" cy="34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D:\999작업\2023\0615_양자비전선포식\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06" y="4503640"/>
            <a:ext cx="357188" cy="34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4" name="직선 연결선 213"/>
          <p:cNvCxnSpPr/>
          <p:nvPr/>
        </p:nvCxnSpPr>
        <p:spPr>
          <a:xfrm>
            <a:off x="589421" y="7028654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5" name="직선 연결선 214"/>
          <p:cNvCxnSpPr/>
          <p:nvPr/>
        </p:nvCxnSpPr>
        <p:spPr>
          <a:xfrm>
            <a:off x="2543896" y="7028654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6" name="직선 연결선 215"/>
          <p:cNvCxnSpPr/>
          <p:nvPr/>
        </p:nvCxnSpPr>
        <p:spPr>
          <a:xfrm>
            <a:off x="4498370" y="7028654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8" name="모서리가 둥근 직사각형 217"/>
          <p:cNvSpPr/>
          <p:nvPr/>
        </p:nvSpPr>
        <p:spPr>
          <a:xfrm>
            <a:off x="545027" y="6185136"/>
            <a:ext cx="5677200" cy="256384"/>
          </a:xfrm>
          <a:prstGeom prst="roundRect">
            <a:avLst>
              <a:gd name="adj" fmla="val 0"/>
            </a:avLst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219" name="TextBox 218"/>
          <p:cNvSpPr txBox="1"/>
          <p:nvPr/>
        </p:nvSpPr>
        <p:spPr>
          <a:xfrm>
            <a:off x="3150880" y="6208220"/>
            <a:ext cx="556243" cy="2051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615"/>
              </a:lnSpc>
            </a:pPr>
            <a:r>
              <a:rPr lang="ko-KR" altLang="en-US" sz="12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전략 과제</a:t>
            </a:r>
            <a:endParaRPr lang="en-US" altLang="ko-KR" sz="12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2446859" y="6496314"/>
            <a:ext cx="1954474" cy="1848377"/>
            <a:chOff x="2446859" y="6448426"/>
            <a:chExt cx="1954474" cy="613554"/>
          </a:xfrm>
        </p:grpSpPr>
        <p:cxnSp>
          <p:nvCxnSpPr>
            <p:cNvPr id="20" name="직선 연결선 19"/>
            <p:cNvCxnSpPr/>
            <p:nvPr/>
          </p:nvCxnSpPr>
          <p:spPr>
            <a:xfrm>
              <a:off x="2446859" y="6448426"/>
              <a:ext cx="0" cy="613554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0" name="직선 연결선 219"/>
            <p:cNvCxnSpPr/>
            <p:nvPr/>
          </p:nvCxnSpPr>
          <p:spPr>
            <a:xfrm>
              <a:off x="4401333" y="6448426"/>
              <a:ext cx="0" cy="613554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21" name="TextBox 22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854869" y="6699516"/>
            <a:ext cx="122950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4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얽힘  </a:t>
            </a:r>
            <a:r>
              <a:rPr lang="ko-KR" altLang="en-US" sz="13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생태계 조성</a:t>
            </a:r>
            <a:endParaRPr lang="en-US" altLang="ko-KR" sz="1300" spc="-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83416" y="6684224"/>
            <a:ext cx="169116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4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도약  </a:t>
            </a:r>
            <a:r>
              <a:rPr lang="ko-KR" altLang="en-US" sz="13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양자과학기술 발전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611534" y="6685290"/>
            <a:ext cx="15340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4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중첩  </a:t>
            </a:r>
            <a:r>
              <a:rPr lang="ko-KR" altLang="en-US" sz="13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기술 </a:t>
            </a:r>
            <a:r>
              <a:rPr lang="en-US" altLang="ko-KR" sz="13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- </a:t>
            </a:r>
            <a:r>
              <a:rPr lang="ko-KR" altLang="en-US" sz="1300" spc="-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산업 융합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851110" y="6545153"/>
            <a:ext cx="895758" cy="1154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50" i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ENTANGLEMENT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87048" y="6550236"/>
            <a:ext cx="892553" cy="1154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50" i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QUANTUM JUMP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607774" y="6550206"/>
            <a:ext cx="869149" cy="1154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50" i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SUPERPOSITION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816879" y="7132288"/>
            <a:ext cx="130548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핵심인재 </a:t>
            </a:r>
            <a:r>
              <a:rPr lang="en-US" altLang="ko-KR" sz="110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2,500</a:t>
            </a:r>
            <a:r>
              <a:rPr lang="ko-KR" altLang="en-US" sz="110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명</a:t>
            </a:r>
            <a:endParaRPr lang="en-US" altLang="ko-KR" sz="110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996575" y="7132288"/>
            <a:ext cx="855042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기술 수준 </a:t>
            </a:r>
            <a:r>
              <a:rPr lang="en-US" altLang="ko-KR" sz="110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85%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759971" y="7132288"/>
            <a:ext cx="12371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세계 시장 점유율 </a:t>
            </a:r>
            <a:r>
              <a:rPr lang="en-US" altLang="ko-KR" sz="110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10%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951531" y="7331410"/>
            <a:ext cx="103618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글로벌 인력 순환 </a:t>
            </a:r>
            <a:r>
              <a:rPr lang="en-US" altLang="ko-KR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500</a:t>
            </a:r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명</a:t>
            </a:r>
            <a:endParaRPr lang="en-US" altLang="ko-KR" sz="80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74985" y="7331410"/>
            <a:ext cx="169822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컴퓨팅 </a:t>
            </a:r>
            <a:r>
              <a:rPr lang="en-US" altLang="ko-KR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80%, </a:t>
            </a:r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통신</a:t>
            </a:r>
            <a:r>
              <a:rPr lang="en-US" altLang="ko-KR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/</a:t>
            </a:r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센서 </a:t>
            </a:r>
            <a:r>
              <a:rPr lang="en-US" altLang="ko-KR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90%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781291" y="7331410"/>
            <a:ext cx="119455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활용 공급기업 </a:t>
            </a:r>
            <a:r>
              <a:rPr lang="en-US" altLang="ko-KR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1,200</a:t>
            </a:r>
            <a:r>
              <a:rPr lang="ko-KR" altLang="en-US" sz="8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개</a:t>
            </a:r>
            <a:endParaRPr lang="en-US" altLang="ko-KR" sz="80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cxnSp>
        <p:nvCxnSpPr>
          <p:cNvPr id="236" name="직선 연결선 235"/>
          <p:cNvCxnSpPr/>
          <p:nvPr/>
        </p:nvCxnSpPr>
        <p:spPr>
          <a:xfrm>
            <a:off x="589421" y="8344691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7" name="직선 연결선 236"/>
          <p:cNvCxnSpPr/>
          <p:nvPr/>
        </p:nvCxnSpPr>
        <p:spPr>
          <a:xfrm>
            <a:off x="2543896" y="8344691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8" name="직선 연결선 237"/>
          <p:cNvCxnSpPr/>
          <p:nvPr/>
        </p:nvCxnSpPr>
        <p:spPr>
          <a:xfrm>
            <a:off x="4498370" y="8344691"/>
            <a:ext cx="17604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39" name="그룹 238"/>
          <p:cNvGrpSpPr/>
          <p:nvPr/>
        </p:nvGrpSpPr>
        <p:grpSpPr>
          <a:xfrm>
            <a:off x="865906" y="7664537"/>
            <a:ext cx="960761" cy="130805"/>
            <a:chOff x="1008703" y="1705652"/>
            <a:chExt cx="960761" cy="130805"/>
          </a:xfrm>
        </p:grpSpPr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882614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융합 인재 육성</a:t>
              </a:r>
            </a:p>
          </p:txBody>
        </p:sp>
        <p:sp>
          <p:nvSpPr>
            <p:cNvPr id="241" name="타원 240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2" name="그룹 241"/>
          <p:cNvGrpSpPr/>
          <p:nvPr/>
        </p:nvGrpSpPr>
        <p:grpSpPr>
          <a:xfrm>
            <a:off x="865906" y="7810226"/>
            <a:ext cx="1293223" cy="130805"/>
            <a:chOff x="1008703" y="1705652"/>
            <a:chExt cx="1293223" cy="130805"/>
          </a:xfrm>
        </p:grpSpPr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215076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소자</a:t>
              </a:r>
              <a:r>
                <a:rPr lang="en-US" altLang="ko-KR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·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공정 인프라 확충</a:t>
              </a:r>
            </a:p>
          </p:txBody>
        </p:sp>
        <p:sp>
          <p:nvSpPr>
            <p:cNvPr id="244" name="타원 243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5" name="그룹 244"/>
          <p:cNvGrpSpPr/>
          <p:nvPr/>
        </p:nvGrpSpPr>
        <p:grpSpPr>
          <a:xfrm>
            <a:off x="865906" y="7955915"/>
            <a:ext cx="1298033" cy="130805"/>
            <a:chOff x="1008703" y="1705652"/>
            <a:chExt cx="1298033" cy="130805"/>
          </a:xfrm>
        </p:grpSpPr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219886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소재</a:t>
              </a:r>
              <a:r>
                <a:rPr lang="en-US" altLang="ko-KR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·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부품</a:t>
              </a:r>
              <a:r>
                <a:rPr lang="en-US" altLang="ko-KR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·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장비 고도화</a:t>
              </a:r>
            </a:p>
          </p:txBody>
        </p:sp>
        <p:sp>
          <p:nvSpPr>
            <p:cNvPr id="247" name="타원 246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8" name="그룹 247"/>
          <p:cNvGrpSpPr/>
          <p:nvPr/>
        </p:nvGrpSpPr>
        <p:grpSpPr>
          <a:xfrm>
            <a:off x="865906" y="8101604"/>
            <a:ext cx="1034499" cy="130805"/>
            <a:chOff x="1008703" y="1705652"/>
            <a:chExt cx="1034499" cy="130805"/>
          </a:xfrm>
        </p:grpSpPr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956352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기술동맹 </a:t>
              </a:r>
              <a:r>
                <a:rPr lang="ko-KR" altLang="en-US" sz="850" b="1" spc="-3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공급망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 확보</a:t>
              </a:r>
            </a:p>
          </p:txBody>
        </p:sp>
        <p:sp>
          <p:nvSpPr>
            <p:cNvPr id="250" name="타원 249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1" name="그룹 250"/>
          <p:cNvGrpSpPr/>
          <p:nvPr/>
        </p:nvGrpSpPr>
        <p:grpSpPr>
          <a:xfrm>
            <a:off x="2837638" y="7664537"/>
            <a:ext cx="1235195" cy="130805"/>
            <a:chOff x="1008703" y="1705652"/>
            <a:chExt cx="1235195" cy="130805"/>
          </a:xfrm>
        </p:grpSpPr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157048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한국형 양자컴퓨터 서비스</a:t>
              </a:r>
            </a:p>
          </p:txBody>
        </p:sp>
        <p:sp>
          <p:nvSpPr>
            <p:cNvPr id="253" name="타원 252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4" name="그룹 253"/>
          <p:cNvGrpSpPr/>
          <p:nvPr/>
        </p:nvGrpSpPr>
        <p:grpSpPr>
          <a:xfrm>
            <a:off x="2837638" y="7810226"/>
            <a:ext cx="1166265" cy="130805"/>
            <a:chOff x="1008703" y="1705652"/>
            <a:chExt cx="1166265" cy="130805"/>
          </a:xfrm>
        </p:grpSpPr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088118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초기 양자네트워크 실증</a:t>
              </a:r>
            </a:p>
          </p:txBody>
        </p:sp>
        <p:sp>
          <p:nvSpPr>
            <p:cNvPr id="256" name="타원 255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7" name="그룹 256"/>
          <p:cNvGrpSpPr/>
          <p:nvPr/>
        </p:nvGrpSpPr>
        <p:grpSpPr>
          <a:xfrm>
            <a:off x="2837638" y="7955915"/>
            <a:ext cx="1261804" cy="130805"/>
            <a:chOff x="1008703" y="1705652"/>
            <a:chExt cx="1261804" cy="130805"/>
          </a:xfrm>
        </p:grpSpPr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183657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세계 최고 양자센서 시작품</a:t>
              </a:r>
            </a:p>
          </p:txBody>
        </p:sp>
        <p:sp>
          <p:nvSpPr>
            <p:cNvPr id="259" name="타원 258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0" name="그룹 259"/>
          <p:cNvGrpSpPr/>
          <p:nvPr/>
        </p:nvGrpSpPr>
        <p:grpSpPr>
          <a:xfrm>
            <a:off x="2837638" y="8101604"/>
            <a:ext cx="907541" cy="130805"/>
            <a:chOff x="1008703" y="1705652"/>
            <a:chExt cx="907541" cy="130805"/>
          </a:xfrm>
        </p:grpSpPr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829394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양자기초연구 지원</a:t>
              </a:r>
            </a:p>
          </p:txBody>
        </p:sp>
        <p:sp>
          <p:nvSpPr>
            <p:cNvPr id="262" name="타원 261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3" name="그룹 262"/>
          <p:cNvGrpSpPr/>
          <p:nvPr/>
        </p:nvGrpSpPr>
        <p:grpSpPr>
          <a:xfrm>
            <a:off x="4705440" y="7664537"/>
            <a:ext cx="960761" cy="130805"/>
            <a:chOff x="1008703" y="1705652"/>
            <a:chExt cx="960761" cy="130805"/>
          </a:xfrm>
        </p:grpSpPr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882614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활용 수요 창출</a:t>
              </a:r>
            </a:p>
          </p:txBody>
        </p:sp>
        <p:sp>
          <p:nvSpPr>
            <p:cNvPr id="265" name="타원 264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6" name="그룹 265"/>
          <p:cNvGrpSpPr/>
          <p:nvPr/>
        </p:nvGrpSpPr>
        <p:grpSpPr>
          <a:xfrm>
            <a:off x="4705440" y="7810226"/>
            <a:ext cx="1285209" cy="130805"/>
            <a:chOff x="1008703" y="1705652"/>
            <a:chExt cx="1285209" cy="1308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1207062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</a:t>
              </a:r>
              <a:r>
                <a:rPr lang="ko-KR" altLang="en-US" sz="850" b="1" spc="-3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스타트업</a:t>
              </a:r>
              <a:r>
                <a:rPr lang="en-US" altLang="ko-KR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, 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산업화 지원</a:t>
              </a:r>
            </a:p>
          </p:txBody>
        </p:sp>
        <p:sp>
          <p:nvSpPr>
            <p:cNvPr id="268" name="타원 267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9" name="그룹 268"/>
          <p:cNvGrpSpPr/>
          <p:nvPr/>
        </p:nvGrpSpPr>
        <p:grpSpPr>
          <a:xfrm>
            <a:off x="4705440" y="7955915"/>
            <a:ext cx="738264" cy="130805"/>
            <a:chOff x="1008703" y="1705652"/>
            <a:chExt cx="738264" cy="130805"/>
          </a:xfrm>
        </p:grpSpPr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660117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국방</a:t>
              </a:r>
              <a:r>
                <a:rPr lang="en-US" altLang="ko-KR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·</a:t>
              </a:r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안보 적용</a:t>
              </a:r>
            </a:p>
          </p:txBody>
        </p:sp>
        <p:sp>
          <p:nvSpPr>
            <p:cNvPr id="271" name="타원 270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2" name="그룹 271"/>
          <p:cNvGrpSpPr/>
          <p:nvPr/>
        </p:nvGrpSpPr>
        <p:grpSpPr>
          <a:xfrm>
            <a:off x="4705440" y="8101604"/>
            <a:ext cx="934151" cy="130805"/>
            <a:chOff x="1008703" y="1705652"/>
            <a:chExt cx="934151" cy="130805"/>
          </a:xfrm>
        </p:grpSpPr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B0467D9A-AF66-4535-A321-0BFF0547B4FD}"/>
                </a:ext>
              </a:extLst>
            </p:cNvPr>
            <p:cNvSpPr txBox="1"/>
            <p:nvPr/>
          </p:nvSpPr>
          <p:spPr>
            <a:xfrm>
              <a:off x="1086850" y="1705652"/>
              <a:ext cx="856004" cy="1308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850" b="1" spc="-3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양자 집중권역 육성</a:t>
              </a:r>
            </a:p>
          </p:txBody>
        </p:sp>
        <p:sp>
          <p:nvSpPr>
            <p:cNvPr id="274" name="타원 273"/>
            <p:cNvSpPr/>
            <p:nvPr/>
          </p:nvSpPr>
          <p:spPr>
            <a:xfrm>
              <a:off x="1008703" y="1750182"/>
              <a:ext cx="28800" cy="28800"/>
            </a:xfrm>
            <a:prstGeom prst="ellipse">
              <a:avLst/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5" name="모서리가 둥근 직사각형 274"/>
          <p:cNvSpPr/>
          <p:nvPr/>
        </p:nvSpPr>
        <p:spPr>
          <a:xfrm>
            <a:off x="720829" y="8811709"/>
            <a:ext cx="866002" cy="205184"/>
          </a:xfrm>
          <a:prstGeom prst="roundRect">
            <a:avLst>
              <a:gd name="adj" fmla="val 50000"/>
            </a:avLst>
          </a:prstGeom>
          <a:solidFill>
            <a:srgbClr val="42A6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6" name="TextBox 275"/>
          <p:cNvSpPr txBox="1"/>
          <p:nvPr/>
        </p:nvSpPr>
        <p:spPr>
          <a:xfrm>
            <a:off x="1021743" y="8811709"/>
            <a:ext cx="264175" cy="2051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615"/>
              </a:lnSpc>
            </a:pPr>
            <a:r>
              <a:rPr lang="ko-KR" altLang="en-US" sz="12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투자</a:t>
            </a:r>
            <a:endParaRPr lang="en-US" altLang="ko-KR" sz="12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pic>
        <p:nvPicPr>
          <p:cNvPr id="1031" name="Picture 7" descr="D:\999작업\2023\0615_양자비전선포식\0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337" y="8661982"/>
            <a:ext cx="489324" cy="4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0" name="TextBox 27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770539" y="8724139"/>
            <a:ext cx="20893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민 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- </a:t>
            </a:r>
            <a:r>
              <a:rPr lang="ko-KR" altLang="en-US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관 협력 투자 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조 원 이상</a:t>
            </a:r>
            <a:endParaRPr lang="en-US" altLang="ko-KR" sz="14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770539" y="8952403"/>
            <a:ext cx="372505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기초연구 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+ </a:t>
            </a:r>
            <a:r>
              <a:rPr lang="ko-KR" altLang="en-US" sz="1000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산업〮응용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  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정부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2.4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조원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(’23~’35), 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민간</a:t>
            </a:r>
            <a:r>
              <a:rPr lang="ko-KR" altLang="en-US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6</a:t>
            </a:r>
            <a:r>
              <a:rPr lang="ko-KR" altLang="en-US" sz="1000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천억원</a:t>
            </a:r>
            <a:r>
              <a:rPr lang="en-US" altLang="ko-KR" sz="10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(’23~’27)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090106" y="666322"/>
            <a:ext cx="1176284" cy="10002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650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Ministry of Science and ICT</a:t>
            </a:r>
          </a:p>
        </p:txBody>
      </p:sp>
      <p:cxnSp>
        <p:nvCxnSpPr>
          <p:cNvPr id="27" name="직선 연결선 26"/>
          <p:cNvCxnSpPr/>
          <p:nvPr/>
        </p:nvCxnSpPr>
        <p:spPr>
          <a:xfrm>
            <a:off x="2537546" y="709985"/>
            <a:ext cx="2446755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0" name="그룹 29"/>
          <p:cNvGrpSpPr/>
          <p:nvPr/>
        </p:nvGrpSpPr>
        <p:grpSpPr>
          <a:xfrm>
            <a:off x="1480967" y="3980324"/>
            <a:ext cx="3896067" cy="158750"/>
            <a:chOff x="1479550" y="3980324"/>
            <a:chExt cx="3896067" cy="158750"/>
          </a:xfrm>
        </p:grpSpPr>
        <p:sp>
          <p:nvSpPr>
            <p:cNvPr id="29" name="자유형 28"/>
            <p:cNvSpPr/>
            <p:nvPr/>
          </p:nvSpPr>
          <p:spPr>
            <a:xfrm>
              <a:off x="1479550" y="3980324"/>
              <a:ext cx="1524000" cy="158750"/>
            </a:xfrm>
            <a:custGeom>
              <a:avLst/>
              <a:gdLst>
                <a:gd name="connsiteX0" fmla="*/ 0 w 1524000"/>
                <a:gd name="connsiteY0" fmla="*/ 158750 h 158750"/>
                <a:gd name="connsiteX1" fmla="*/ 0 w 1524000"/>
                <a:gd name="connsiteY1" fmla="*/ 0 h 158750"/>
                <a:gd name="connsiteX2" fmla="*/ 1524000 w 1524000"/>
                <a:gd name="connsiteY2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8750">
                  <a:moveTo>
                    <a:pt x="0" y="158750"/>
                  </a:moveTo>
                  <a:lnTo>
                    <a:pt x="0" y="0"/>
                  </a:lnTo>
                  <a:lnTo>
                    <a:pt x="152400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3" name="자유형 282"/>
            <p:cNvSpPr/>
            <p:nvPr/>
          </p:nvSpPr>
          <p:spPr>
            <a:xfrm flipH="1">
              <a:off x="3851617" y="3980324"/>
              <a:ext cx="1524000" cy="158750"/>
            </a:xfrm>
            <a:custGeom>
              <a:avLst/>
              <a:gdLst>
                <a:gd name="connsiteX0" fmla="*/ 0 w 1524000"/>
                <a:gd name="connsiteY0" fmla="*/ 158750 h 158750"/>
                <a:gd name="connsiteX1" fmla="*/ 0 w 1524000"/>
                <a:gd name="connsiteY1" fmla="*/ 0 h 158750"/>
                <a:gd name="connsiteX2" fmla="*/ 1524000 w 1524000"/>
                <a:gd name="connsiteY2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8750">
                  <a:moveTo>
                    <a:pt x="0" y="158750"/>
                  </a:moveTo>
                  <a:lnTo>
                    <a:pt x="0" y="0"/>
                  </a:lnTo>
                  <a:lnTo>
                    <a:pt x="152400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4" name="TextBox 203"/>
          <p:cNvSpPr txBox="1"/>
          <p:nvPr/>
        </p:nvSpPr>
        <p:spPr>
          <a:xfrm>
            <a:off x="3150879" y="3881826"/>
            <a:ext cx="556242" cy="2051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615"/>
              </a:lnSpc>
            </a:pPr>
            <a:r>
              <a:rPr lang="ko-KR" altLang="en-US" sz="12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정책 목표</a:t>
            </a:r>
            <a:endParaRPr lang="en-US" altLang="ko-KR" sz="12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62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모서리가 둥근 직사각형 283"/>
          <p:cNvSpPr/>
          <p:nvPr/>
        </p:nvSpPr>
        <p:spPr>
          <a:xfrm>
            <a:off x="594465" y="1207952"/>
            <a:ext cx="5677200" cy="80548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5" name="직선 연결선 284"/>
          <p:cNvCxnSpPr/>
          <p:nvPr/>
        </p:nvCxnSpPr>
        <p:spPr>
          <a:xfrm>
            <a:off x="590400" y="9262807"/>
            <a:ext cx="56772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86" name="그룹 285"/>
          <p:cNvGrpSpPr/>
          <p:nvPr/>
        </p:nvGrpSpPr>
        <p:grpSpPr>
          <a:xfrm>
            <a:off x="690241" y="1631890"/>
            <a:ext cx="5477518" cy="7458529"/>
            <a:chOff x="690241" y="1631890"/>
            <a:chExt cx="5477518" cy="7458529"/>
          </a:xfrm>
        </p:grpSpPr>
        <p:sp>
          <p:nvSpPr>
            <p:cNvPr id="287" name="직사각형 286"/>
            <p:cNvSpPr/>
            <p:nvPr/>
          </p:nvSpPr>
          <p:spPr>
            <a:xfrm>
              <a:off x="690241" y="1631890"/>
              <a:ext cx="2126256" cy="2992276"/>
            </a:xfrm>
            <a:prstGeom prst="rect">
              <a:avLst/>
            </a:prstGeom>
            <a:solidFill>
              <a:schemeClr val="bg1"/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88" name="그룹 287"/>
            <p:cNvGrpSpPr/>
            <p:nvPr/>
          </p:nvGrpSpPr>
          <p:grpSpPr>
            <a:xfrm>
              <a:off x="2920999" y="1631890"/>
              <a:ext cx="3246759" cy="2992276"/>
              <a:chOff x="2948939" y="1619190"/>
              <a:chExt cx="3234060" cy="2786441"/>
            </a:xfrm>
          </p:grpSpPr>
          <p:sp>
            <p:nvSpPr>
              <p:cNvPr id="296" name="직사각형 295"/>
              <p:cNvSpPr/>
              <p:nvPr/>
            </p:nvSpPr>
            <p:spPr>
              <a:xfrm>
                <a:off x="2948939" y="1619190"/>
                <a:ext cx="3234060" cy="1338406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7" name="직사각형 296"/>
              <p:cNvSpPr/>
              <p:nvPr/>
            </p:nvSpPr>
            <p:spPr>
              <a:xfrm>
                <a:off x="2948939" y="3067225"/>
                <a:ext cx="3234060" cy="1338406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89" name="그룹 288"/>
            <p:cNvGrpSpPr/>
            <p:nvPr/>
          </p:nvGrpSpPr>
          <p:grpSpPr>
            <a:xfrm>
              <a:off x="690241" y="4723965"/>
              <a:ext cx="5477518" cy="4366454"/>
              <a:chOff x="690240" y="4723965"/>
              <a:chExt cx="5496569" cy="4366454"/>
            </a:xfrm>
          </p:grpSpPr>
          <p:grpSp>
            <p:nvGrpSpPr>
              <p:cNvPr id="290" name="그룹 289"/>
              <p:cNvGrpSpPr/>
              <p:nvPr/>
            </p:nvGrpSpPr>
            <p:grpSpPr>
              <a:xfrm>
                <a:off x="690240" y="4723965"/>
                <a:ext cx="5496569" cy="2125911"/>
                <a:chOff x="690241" y="4566458"/>
                <a:chExt cx="4337760" cy="2125911"/>
              </a:xfrm>
            </p:grpSpPr>
            <p:sp>
              <p:nvSpPr>
                <p:cNvPr id="294" name="직사각형 293"/>
                <p:cNvSpPr/>
                <p:nvPr/>
              </p:nvSpPr>
              <p:spPr>
                <a:xfrm>
                  <a:off x="690241" y="4566458"/>
                  <a:ext cx="2126256" cy="212591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5" name="직사각형 294"/>
                <p:cNvSpPr/>
                <p:nvPr/>
              </p:nvSpPr>
              <p:spPr>
                <a:xfrm>
                  <a:off x="2901745" y="4566458"/>
                  <a:ext cx="2126256" cy="212591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91" name="그룹 290"/>
              <p:cNvGrpSpPr/>
              <p:nvPr/>
            </p:nvGrpSpPr>
            <p:grpSpPr>
              <a:xfrm>
                <a:off x="690240" y="6964508"/>
                <a:ext cx="5496569" cy="2125911"/>
                <a:chOff x="690241" y="4566458"/>
                <a:chExt cx="4337760" cy="2125911"/>
              </a:xfrm>
            </p:grpSpPr>
            <p:sp>
              <p:nvSpPr>
                <p:cNvPr id="292" name="직사각형 291"/>
                <p:cNvSpPr/>
                <p:nvPr/>
              </p:nvSpPr>
              <p:spPr>
                <a:xfrm>
                  <a:off x="690241" y="4566458"/>
                  <a:ext cx="2126256" cy="212591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3" name="직사각형 292"/>
                <p:cNvSpPr/>
                <p:nvPr/>
              </p:nvSpPr>
              <p:spPr>
                <a:xfrm>
                  <a:off x="2901745" y="4566458"/>
                  <a:ext cx="2126256" cy="212591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pic>
        <p:nvPicPr>
          <p:cNvPr id="2051" name="Picture 3" descr="D:\999작업\2023\0615_양자비전선포식\01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08" y="2029181"/>
            <a:ext cx="1761437" cy="147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79895" y="639466"/>
            <a:ext cx="185820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b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E4012D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Quantum Jump into the Future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79895" y="817135"/>
            <a:ext cx="331982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대한민국 양자과학기술 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비전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과 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정책목표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090106" y="666322"/>
            <a:ext cx="1176284" cy="10002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650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Ministry of Science and ICT</a:t>
            </a:r>
          </a:p>
        </p:txBody>
      </p:sp>
      <p:cxnSp>
        <p:nvCxnSpPr>
          <p:cNvPr id="75" name="직선 연결선 74"/>
          <p:cNvCxnSpPr/>
          <p:nvPr/>
        </p:nvCxnSpPr>
        <p:spPr>
          <a:xfrm>
            <a:off x="2537546" y="709985"/>
            <a:ext cx="2446755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모서리가 둥근 직사각형 77"/>
          <p:cNvSpPr/>
          <p:nvPr/>
        </p:nvSpPr>
        <p:spPr>
          <a:xfrm>
            <a:off x="594465" y="1207952"/>
            <a:ext cx="5677200" cy="256384"/>
          </a:xfrm>
          <a:prstGeom prst="roundRect">
            <a:avLst>
              <a:gd name="adj" fmla="val 0"/>
            </a:avLst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004847" y="1244073"/>
            <a:ext cx="848309" cy="2051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615"/>
              </a:lnSpc>
            </a:pPr>
            <a:r>
              <a:rPr lang="ko-KR" altLang="en-US" sz="12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주요 핵심 지표</a:t>
            </a:r>
          </a:p>
        </p:txBody>
      </p:sp>
      <p:grpSp>
        <p:nvGrpSpPr>
          <p:cNvPr id="124" name="그룹 123"/>
          <p:cNvGrpSpPr/>
          <p:nvPr/>
        </p:nvGrpSpPr>
        <p:grpSpPr>
          <a:xfrm>
            <a:off x="796942" y="1741910"/>
            <a:ext cx="1027782" cy="246221"/>
            <a:chOff x="822342" y="1741910"/>
            <a:chExt cx="1027782" cy="246221"/>
          </a:xfrm>
        </p:grpSpPr>
        <p:sp>
          <p:nvSpPr>
            <p:cNvPr id="122" name="TextBox 121"/>
            <p:cNvSpPr txBox="1"/>
            <p:nvPr/>
          </p:nvSpPr>
          <p:spPr>
            <a:xfrm>
              <a:off x="822342" y="1741910"/>
              <a:ext cx="20486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01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112743" y="1741910"/>
              <a:ext cx="73738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기술수준</a:t>
              </a:r>
            </a:p>
          </p:txBody>
        </p:sp>
      </p:grpSp>
      <p:grpSp>
        <p:nvGrpSpPr>
          <p:cNvPr id="125" name="그룹 124"/>
          <p:cNvGrpSpPr/>
          <p:nvPr/>
        </p:nvGrpSpPr>
        <p:grpSpPr>
          <a:xfrm>
            <a:off x="3030247" y="1741910"/>
            <a:ext cx="1479457" cy="246221"/>
            <a:chOff x="822342" y="1741910"/>
            <a:chExt cx="1479457" cy="246221"/>
          </a:xfrm>
        </p:grpSpPr>
        <p:sp>
          <p:nvSpPr>
            <p:cNvPr id="126" name="TextBox 125"/>
            <p:cNvSpPr txBox="1"/>
            <p:nvPr/>
          </p:nvSpPr>
          <p:spPr>
            <a:xfrm>
              <a:off x="822342" y="1741910"/>
              <a:ext cx="24654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02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150843" y="1741910"/>
              <a:ext cx="11509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핵심인력 양성</a:t>
              </a:r>
            </a:p>
          </p:txBody>
        </p:sp>
      </p:grpSp>
      <p:grpSp>
        <p:nvGrpSpPr>
          <p:cNvPr id="128" name="그룹 127"/>
          <p:cNvGrpSpPr/>
          <p:nvPr/>
        </p:nvGrpSpPr>
        <p:grpSpPr>
          <a:xfrm>
            <a:off x="3030247" y="3302822"/>
            <a:ext cx="1848148" cy="246221"/>
            <a:chOff x="822342" y="1741910"/>
            <a:chExt cx="1848148" cy="246221"/>
          </a:xfrm>
        </p:grpSpPr>
        <p:sp>
          <p:nvSpPr>
            <p:cNvPr id="129" name="TextBox 128"/>
            <p:cNvSpPr txBox="1"/>
            <p:nvPr/>
          </p:nvSpPr>
          <p:spPr>
            <a:xfrm>
              <a:off x="822342" y="1741910"/>
              <a:ext cx="24654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03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150843" y="1741910"/>
              <a:ext cx="151964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양자분야 종사인력</a:t>
              </a:r>
            </a:p>
          </p:txBody>
        </p:sp>
      </p:grpSp>
      <p:grpSp>
        <p:nvGrpSpPr>
          <p:cNvPr id="131" name="그룹 130"/>
          <p:cNvGrpSpPr/>
          <p:nvPr/>
        </p:nvGrpSpPr>
        <p:grpSpPr>
          <a:xfrm>
            <a:off x="796942" y="4833143"/>
            <a:ext cx="1663803" cy="246221"/>
            <a:chOff x="822342" y="1741910"/>
            <a:chExt cx="1663803" cy="246221"/>
          </a:xfrm>
        </p:grpSpPr>
        <p:sp>
          <p:nvSpPr>
            <p:cNvPr id="132" name="TextBox 131"/>
            <p:cNvSpPr txBox="1"/>
            <p:nvPr/>
          </p:nvSpPr>
          <p:spPr>
            <a:xfrm>
              <a:off x="822342" y="1741910"/>
              <a:ext cx="25135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04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150843" y="1741910"/>
              <a:ext cx="133530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양자시장 점유율</a:t>
              </a:r>
            </a:p>
          </p:txBody>
        </p:sp>
      </p:grpSp>
      <p:grpSp>
        <p:nvGrpSpPr>
          <p:cNvPr id="134" name="그룹 133"/>
          <p:cNvGrpSpPr/>
          <p:nvPr/>
        </p:nvGrpSpPr>
        <p:grpSpPr>
          <a:xfrm>
            <a:off x="3590942" y="4833143"/>
            <a:ext cx="2269738" cy="246221"/>
            <a:chOff x="822342" y="1741910"/>
            <a:chExt cx="2269738" cy="246221"/>
          </a:xfrm>
        </p:grpSpPr>
        <p:sp>
          <p:nvSpPr>
            <p:cNvPr id="135" name="TextBox 134"/>
            <p:cNvSpPr txBox="1"/>
            <p:nvPr/>
          </p:nvSpPr>
          <p:spPr>
            <a:xfrm>
              <a:off x="822342" y="1741910"/>
              <a:ext cx="24654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05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1150843" y="1741910"/>
              <a:ext cx="19412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양자기술 공급</a:t>
              </a:r>
              <a:r>
                <a:rPr lang="en-US" altLang="ko-KR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·</a:t>
              </a:r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활용기업</a:t>
              </a:r>
            </a:p>
          </p:txBody>
        </p:sp>
      </p:grpSp>
      <p:grpSp>
        <p:nvGrpSpPr>
          <p:cNvPr id="137" name="그룹 136"/>
          <p:cNvGrpSpPr/>
          <p:nvPr/>
        </p:nvGrpSpPr>
        <p:grpSpPr>
          <a:xfrm>
            <a:off x="796942" y="7068343"/>
            <a:ext cx="1663803" cy="246221"/>
            <a:chOff x="822342" y="1741910"/>
            <a:chExt cx="1663803" cy="246221"/>
          </a:xfrm>
        </p:grpSpPr>
        <p:sp>
          <p:nvSpPr>
            <p:cNvPr id="138" name="TextBox 137"/>
            <p:cNvSpPr txBox="1"/>
            <p:nvPr/>
          </p:nvSpPr>
          <p:spPr>
            <a:xfrm>
              <a:off x="822342" y="1741910"/>
              <a:ext cx="24654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06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150843" y="1741910"/>
              <a:ext cx="133530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글로벌 인력순환</a:t>
              </a:r>
            </a:p>
          </p:txBody>
        </p:sp>
      </p:grpSp>
      <p:grpSp>
        <p:nvGrpSpPr>
          <p:cNvPr id="140" name="그룹 139"/>
          <p:cNvGrpSpPr/>
          <p:nvPr/>
        </p:nvGrpSpPr>
        <p:grpSpPr>
          <a:xfrm>
            <a:off x="3590942" y="7068343"/>
            <a:ext cx="1893032" cy="246221"/>
            <a:chOff x="822342" y="1741910"/>
            <a:chExt cx="1893032" cy="246221"/>
          </a:xfrm>
        </p:grpSpPr>
        <p:sp>
          <p:nvSpPr>
            <p:cNvPr id="141" name="TextBox 140"/>
            <p:cNvSpPr txBox="1"/>
            <p:nvPr/>
          </p:nvSpPr>
          <p:spPr>
            <a:xfrm>
              <a:off x="822342" y="1741910"/>
              <a:ext cx="23852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b="1" spc="-12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42A6CA"/>
                  </a:solidFill>
                  <a:latin typeface="G마켓 산스 TTF Medium" panose="02000000000000000000" pitchFamily="2" charset="-127"/>
                  <a:ea typeface="G마켓 산스 TTF Medium" panose="02000000000000000000" pitchFamily="2" charset="-127"/>
                </a:rPr>
                <a:t>07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150843" y="1741910"/>
              <a:ext cx="156453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43762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국제협력 투자 규모</a:t>
              </a:r>
            </a:p>
          </p:txBody>
        </p:sp>
      </p:grpSp>
      <p:sp>
        <p:nvSpPr>
          <p:cNvPr id="144" name="직사각형 143"/>
          <p:cNvSpPr/>
          <p:nvPr/>
        </p:nvSpPr>
        <p:spPr>
          <a:xfrm rot="16200000">
            <a:off x="996017" y="3690933"/>
            <a:ext cx="1119384" cy="23754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45" name="직사각형 144"/>
          <p:cNvSpPr/>
          <p:nvPr/>
        </p:nvSpPr>
        <p:spPr>
          <a:xfrm rot="16200000">
            <a:off x="1196124" y="3483305"/>
            <a:ext cx="1534640" cy="237546"/>
          </a:xfrm>
          <a:prstGeom prst="rect">
            <a:avLst/>
          </a:prstGeom>
          <a:solidFill>
            <a:srgbClr val="0A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/>
          </a:p>
        </p:txBody>
      </p:sp>
      <p:cxnSp>
        <p:nvCxnSpPr>
          <p:cNvPr id="147" name="직선 연결선 146"/>
          <p:cNvCxnSpPr/>
          <p:nvPr/>
        </p:nvCxnSpPr>
        <p:spPr>
          <a:xfrm>
            <a:off x="981308" y="4367422"/>
            <a:ext cx="1556536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429232" y="4399519"/>
            <a:ext cx="25295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2021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821418" y="4399519"/>
            <a:ext cx="28405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2035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352752" y="3089290"/>
            <a:ext cx="41357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05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62.5%</a:t>
            </a:r>
            <a:endParaRPr lang="ko-KR" altLang="en-US" sz="105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618851" y="2477904"/>
            <a:ext cx="69634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85%</a:t>
            </a:r>
            <a:endParaRPr lang="ko-KR" altLang="en-US" sz="24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grpSp>
        <p:nvGrpSpPr>
          <p:cNvPr id="2049" name="그룹 2048"/>
          <p:cNvGrpSpPr/>
          <p:nvPr/>
        </p:nvGrpSpPr>
        <p:grpSpPr>
          <a:xfrm>
            <a:off x="4794953" y="1782096"/>
            <a:ext cx="1120368" cy="887436"/>
            <a:chOff x="4608904" y="1850626"/>
            <a:chExt cx="1327896" cy="1051818"/>
          </a:xfrm>
        </p:grpSpPr>
        <p:grpSp>
          <p:nvGrpSpPr>
            <p:cNvPr id="182" name="그룹 181"/>
            <p:cNvGrpSpPr/>
            <p:nvPr/>
          </p:nvGrpSpPr>
          <p:grpSpPr>
            <a:xfrm>
              <a:off x="4864815" y="1850626"/>
              <a:ext cx="816074" cy="613219"/>
              <a:chOff x="4254450" y="2080477"/>
              <a:chExt cx="960464" cy="721717"/>
            </a:xfrm>
          </p:grpSpPr>
          <p:pic>
            <p:nvPicPr>
              <p:cNvPr id="183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3147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4450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5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1844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7" name="그룹 176"/>
            <p:cNvGrpSpPr/>
            <p:nvPr/>
          </p:nvGrpSpPr>
          <p:grpSpPr>
            <a:xfrm>
              <a:off x="4737658" y="1918866"/>
              <a:ext cx="1070388" cy="613219"/>
              <a:chOff x="4093559" y="1984290"/>
              <a:chExt cx="1259774" cy="721717"/>
            </a:xfrm>
          </p:grpSpPr>
          <p:pic>
            <p:nvPicPr>
              <p:cNvPr id="178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0263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9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2256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0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559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1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50953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0" name="그룹 169"/>
            <p:cNvGrpSpPr/>
            <p:nvPr/>
          </p:nvGrpSpPr>
          <p:grpSpPr>
            <a:xfrm>
              <a:off x="4608904" y="2003520"/>
              <a:ext cx="1327896" cy="613219"/>
              <a:chOff x="4093559" y="1984290"/>
              <a:chExt cx="1562844" cy="721717"/>
            </a:xfrm>
          </p:grpSpPr>
          <p:pic>
            <p:nvPicPr>
              <p:cNvPr id="171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8388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2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8502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3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559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3445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5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3333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7" name="그룹 156"/>
            <p:cNvGrpSpPr/>
            <p:nvPr/>
          </p:nvGrpSpPr>
          <p:grpSpPr>
            <a:xfrm>
              <a:off x="4737658" y="2093653"/>
              <a:ext cx="1070388" cy="613219"/>
              <a:chOff x="4093559" y="1984290"/>
              <a:chExt cx="1259774" cy="721717"/>
            </a:xfrm>
          </p:grpSpPr>
          <p:pic>
            <p:nvPicPr>
              <p:cNvPr id="166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0263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3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2256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4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559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5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50953" y="1984290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4" name="그룹 153"/>
            <p:cNvGrpSpPr/>
            <p:nvPr/>
          </p:nvGrpSpPr>
          <p:grpSpPr>
            <a:xfrm>
              <a:off x="4864815" y="2175379"/>
              <a:ext cx="816074" cy="613219"/>
              <a:chOff x="4254450" y="2080477"/>
              <a:chExt cx="960464" cy="721717"/>
            </a:xfrm>
          </p:grpSpPr>
          <p:pic>
            <p:nvPicPr>
              <p:cNvPr id="160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3147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1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54450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2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1844" y="2080477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3" name="그룹 152"/>
            <p:cNvGrpSpPr/>
            <p:nvPr/>
          </p:nvGrpSpPr>
          <p:grpSpPr>
            <a:xfrm>
              <a:off x="4999131" y="2289225"/>
              <a:ext cx="547442" cy="613219"/>
              <a:chOff x="4413642" y="2214465"/>
              <a:chExt cx="644302" cy="721717"/>
            </a:xfrm>
          </p:grpSpPr>
          <p:pic>
            <p:nvPicPr>
              <p:cNvPr id="2052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54874" y="2214465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9" name="Picture 4" descr="D:\999작업\2023\0615_양자비전선포식\0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3642" y="2214465"/>
                <a:ext cx="303070" cy="721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87" name="그룹 186"/>
          <p:cNvGrpSpPr/>
          <p:nvPr/>
        </p:nvGrpSpPr>
        <p:grpSpPr>
          <a:xfrm>
            <a:off x="3556065" y="2139660"/>
            <a:ext cx="399089" cy="529872"/>
            <a:chOff x="4999131" y="2175491"/>
            <a:chExt cx="547442" cy="726840"/>
          </a:xfrm>
        </p:grpSpPr>
        <p:pic>
          <p:nvPicPr>
            <p:cNvPr id="19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44091" y="2175491"/>
              <a:ext cx="257508" cy="612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3" name="그룹 192"/>
            <p:cNvGrpSpPr/>
            <p:nvPr/>
          </p:nvGrpSpPr>
          <p:grpSpPr>
            <a:xfrm>
              <a:off x="4999131" y="2289335"/>
              <a:ext cx="547442" cy="612996"/>
              <a:chOff x="4413642" y="2214596"/>
              <a:chExt cx="644302" cy="721455"/>
            </a:xfrm>
          </p:grpSpPr>
          <p:pic>
            <p:nvPicPr>
              <p:cNvPr id="195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754873" y="2214596"/>
                <a:ext cx="303071" cy="721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6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413642" y="2214596"/>
                <a:ext cx="303071" cy="721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553470" y="2748135"/>
            <a:ext cx="40427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384</a:t>
            </a:r>
            <a:r>
              <a:rPr lang="ko-KR" altLang="en-US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872152" y="2678885"/>
            <a:ext cx="965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2,500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228378" y="2763524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2022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534497" y="2763524"/>
            <a:ext cx="28405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2035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cxnSp>
        <p:nvCxnSpPr>
          <p:cNvPr id="228" name="직선 연결선 227"/>
          <p:cNvCxnSpPr/>
          <p:nvPr/>
        </p:nvCxnSpPr>
        <p:spPr>
          <a:xfrm>
            <a:off x="4107445" y="2406211"/>
            <a:ext cx="535217" cy="0"/>
          </a:xfrm>
          <a:prstGeom prst="line">
            <a:avLst/>
          </a:prstGeom>
          <a:noFill/>
          <a:ln w="3175">
            <a:solidFill>
              <a:srgbClr val="043762"/>
            </a:solidFill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55" name="Picture 6" descr="D:\999작업\2023\0615_양자비전선포식\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930" y="3633973"/>
            <a:ext cx="1081024" cy="8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TextBox 23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336672" y="3858445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2022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099427" y="4119652"/>
            <a:ext cx="51264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1,000</a:t>
            </a:r>
            <a:r>
              <a:rPr lang="ko-KR" altLang="en-US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886096" y="3873685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2035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836166" y="4065200"/>
            <a:ext cx="109677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10,000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grpSp>
        <p:nvGrpSpPr>
          <p:cNvPr id="236" name="그룹 235"/>
          <p:cNvGrpSpPr/>
          <p:nvPr/>
        </p:nvGrpSpPr>
        <p:grpSpPr>
          <a:xfrm>
            <a:off x="803978" y="5529550"/>
            <a:ext cx="2227742" cy="2227742"/>
            <a:chOff x="1419707" y="2417596"/>
            <a:chExt cx="2144760" cy="2144760"/>
          </a:xfrm>
        </p:grpSpPr>
        <p:sp>
          <p:nvSpPr>
            <p:cNvPr id="237" name="타원 87"/>
            <p:cNvSpPr/>
            <p:nvPr/>
          </p:nvSpPr>
          <p:spPr>
            <a:xfrm>
              <a:off x="1770083" y="2743200"/>
              <a:ext cx="1481802" cy="740901"/>
            </a:xfrm>
            <a:custGeom>
              <a:avLst/>
              <a:gdLst>
                <a:gd name="connsiteX0" fmla="*/ 0 w 1022437"/>
                <a:gd name="connsiteY0" fmla="*/ 511219 h 1022437"/>
                <a:gd name="connsiteX1" fmla="*/ 511219 w 1022437"/>
                <a:gd name="connsiteY1" fmla="*/ 0 h 1022437"/>
                <a:gd name="connsiteX2" fmla="*/ 1022438 w 1022437"/>
                <a:gd name="connsiteY2" fmla="*/ 511219 h 1022437"/>
                <a:gd name="connsiteX3" fmla="*/ 511219 w 1022437"/>
                <a:gd name="connsiteY3" fmla="*/ 1022438 h 1022437"/>
                <a:gd name="connsiteX4" fmla="*/ 0 w 1022437"/>
                <a:gd name="connsiteY4" fmla="*/ 511219 h 1022437"/>
                <a:gd name="connsiteX0" fmla="*/ 511219 w 1022438"/>
                <a:gd name="connsiteY0" fmla="*/ 1022438 h 1113878"/>
                <a:gd name="connsiteX1" fmla="*/ 0 w 1022438"/>
                <a:gd name="connsiteY1" fmla="*/ 511219 h 1113878"/>
                <a:gd name="connsiteX2" fmla="*/ 511219 w 1022438"/>
                <a:gd name="connsiteY2" fmla="*/ 0 h 1113878"/>
                <a:gd name="connsiteX3" fmla="*/ 1022438 w 1022438"/>
                <a:gd name="connsiteY3" fmla="*/ 511219 h 1113878"/>
                <a:gd name="connsiteX4" fmla="*/ 602659 w 1022438"/>
                <a:gd name="connsiteY4" fmla="*/ 1113878 h 1113878"/>
                <a:gd name="connsiteX0" fmla="*/ 511219 w 1022438"/>
                <a:gd name="connsiteY0" fmla="*/ 1022438 h 1022438"/>
                <a:gd name="connsiteX1" fmla="*/ 0 w 1022438"/>
                <a:gd name="connsiteY1" fmla="*/ 511219 h 1022438"/>
                <a:gd name="connsiteX2" fmla="*/ 511219 w 1022438"/>
                <a:gd name="connsiteY2" fmla="*/ 0 h 1022438"/>
                <a:gd name="connsiteX3" fmla="*/ 1022438 w 1022438"/>
                <a:gd name="connsiteY3" fmla="*/ 511219 h 1022438"/>
                <a:gd name="connsiteX0" fmla="*/ 0 w 1022438"/>
                <a:gd name="connsiteY0" fmla="*/ 511219 h 511219"/>
                <a:gd name="connsiteX1" fmla="*/ 511219 w 1022438"/>
                <a:gd name="connsiteY1" fmla="*/ 0 h 511219"/>
                <a:gd name="connsiteX2" fmla="*/ 1022438 w 1022438"/>
                <a:gd name="connsiteY2" fmla="*/ 511219 h 51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2438" h="511219">
                  <a:moveTo>
                    <a:pt x="0" y="511219"/>
                  </a:moveTo>
                  <a:cubicBezTo>
                    <a:pt x="0" y="228881"/>
                    <a:pt x="228881" y="0"/>
                    <a:pt x="511219" y="0"/>
                  </a:cubicBezTo>
                  <a:cubicBezTo>
                    <a:pt x="793557" y="0"/>
                    <a:pt x="1022438" y="228881"/>
                    <a:pt x="1022438" y="511219"/>
                  </a:cubicBez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8" name="원형 237"/>
            <p:cNvSpPr/>
            <p:nvPr/>
          </p:nvSpPr>
          <p:spPr>
            <a:xfrm>
              <a:off x="1658103" y="2605309"/>
              <a:ext cx="1769334" cy="1769334"/>
            </a:xfrm>
            <a:prstGeom prst="pie">
              <a:avLst>
                <a:gd name="adj1" fmla="val 10800000"/>
                <a:gd name="adj2" fmla="val 1115080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239" name="원형 238"/>
            <p:cNvSpPr/>
            <p:nvPr/>
          </p:nvSpPr>
          <p:spPr>
            <a:xfrm flipH="1">
              <a:off x="1419707" y="2417596"/>
              <a:ext cx="2144760" cy="2144760"/>
            </a:xfrm>
            <a:prstGeom prst="pie">
              <a:avLst>
                <a:gd name="adj1" fmla="val 10800000"/>
                <a:gd name="adj2" fmla="val 11844486"/>
              </a:avLst>
            </a:prstGeom>
            <a:solidFill>
              <a:srgbClr val="0A2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031" tIns="41015" rIns="82031" bIns="41015"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240" name="직선 연결선 239"/>
          <p:cNvCxnSpPr/>
          <p:nvPr/>
        </p:nvCxnSpPr>
        <p:spPr>
          <a:xfrm>
            <a:off x="1933877" y="5205700"/>
            <a:ext cx="0" cy="152906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TextBox 24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554140" y="5705003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2022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508614" y="5305048"/>
            <a:ext cx="320922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1.8%</a:t>
            </a:r>
            <a:endParaRPr lang="ko-KR" altLang="en-US" sz="11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031227" y="5705003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2035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031227" y="5198557"/>
            <a:ext cx="51905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10%</a:t>
            </a:r>
            <a:endParaRPr lang="ko-KR" altLang="en-US" sz="20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293812" y="5484145"/>
            <a:ext cx="535724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세계</a:t>
            </a:r>
            <a:r>
              <a:rPr lang="en-US" altLang="ko-KR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10</a:t>
            </a:r>
            <a:r>
              <a:rPr lang="ko-KR" altLang="en-US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위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031227" y="5484145"/>
            <a:ext cx="75597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세계 </a:t>
            </a:r>
            <a:r>
              <a:rPr lang="en-US" altLang="ko-KR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4</a:t>
            </a:r>
            <a:r>
              <a:rPr lang="ko-KR" altLang="en-US" sz="105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위 수준</a:t>
            </a:r>
          </a:p>
        </p:txBody>
      </p:sp>
      <p:pic>
        <p:nvPicPr>
          <p:cNvPr id="2060" name="Picture 7" descr="D:\999작업\2023\0615_양자비전선포식\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01" y="5708926"/>
            <a:ext cx="363369" cy="52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8" descr="D:\999작업\2023\0615_양자비전선포식\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70" y="5215346"/>
            <a:ext cx="965477" cy="101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TextBox 25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807056" y="5997932"/>
            <a:ext cx="31643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80</a:t>
            </a:r>
            <a:r>
              <a:rPr lang="ko-KR" altLang="en-US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개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911070" y="6407631"/>
            <a:ext cx="91627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1,200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개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848093" y="5855797"/>
            <a:ext cx="2753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2023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227182" y="6269132"/>
            <a:ext cx="28405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2035</a:t>
            </a:r>
            <a:endParaRPr lang="ko-KR" altLang="en-US" sz="9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cxnSp>
        <p:nvCxnSpPr>
          <p:cNvPr id="262" name="직선 연결선 261"/>
          <p:cNvCxnSpPr/>
          <p:nvPr/>
        </p:nvCxnSpPr>
        <p:spPr>
          <a:xfrm>
            <a:off x="4623860" y="5971165"/>
            <a:ext cx="212306" cy="0"/>
          </a:xfrm>
          <a:prstGeom prst="line">
            <a:avLst/>
          </a:prstGeom>
          <a:noFill/>
          <a:ln w="3175">
            <a:solidFill>
              <a:srgbClr val="043762"/>
            </a:solidFill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67" name="Picture 9" descr="D:\999작업\2023\0615_양자비전선포식\0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35" y="7683783"/>
            <a:ext cx="995318" cy="99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9" name="TextBox 26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970432" y="7681533"/>
            <a:ext cx="3100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53</a:t>
            </a:r>
            <a:r>
              <a:rPr lang="ko-KR" altLang="en-US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385767" y="8750948"/>
            <a:ext cx="73962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500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370645" y="8464029"/>
            <a:ext cx="608821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2023~2035</a:t>
            </a:r>
          </a:p>
          <a:p>
            <a:r>
              <a:rPr lang="ko-KR" altLang="en-US" sz="6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정부 전용사업 누적</a:t>
            </a:r>
          </a:p>
        </p:txBody>
      </p:sp>
      <p:sp>
        <p:nvSpPr>
          <p:cNvPr id="2069" name="자유형 2068"/>
          <p:cNvSpPr/>
          <p:nvPr/>
        </p:nvSpPr>
        <p:spPr>
          <a:xfrm>
            <a:off x="1508614" y="7466182"/>
            <a:ext cx="273282" cy="141540"/>
          </a:xfrm>
          <a:custGeom>
            <a:avLst/>
            <a:gdLst>
              <a:gd name="connsiteX0" fmla="*/ 0 w 1555750"/>
              <a:gd name="connsiteY0" fmla="*/ 0 h 165100"/>
              <a:gd name="connsiteX1" fmla="*/ 1555750 w 1555750"/>
              <a:gd name="connsiteY1" fmla="*/ 0 h 165100"/>
              <a:gd name="connsiteX2" fmla="*/ 1555750 w 1555750"/>
              <a:gd name="connsiteY2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165100">
                <a:moveTo>
                  <a:pt x="0" y="0"/>
                </a:moveTo>
                <a:lnTo>
                  <a:pt x="1555750" y="0"/>
                </a:lnTo>
                <a:lnTo>
                  <a:pt x="1555750" y="16510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6" name="자유형 275"/>
          <p:cNvSpPr/>
          <p:nvPr/>
        </p:nvSpPr>
        <p:spPr>
          <a:xfrm flipH="1" flipV="1">
            <a:off x="1781896" y="8715531"/>
            <a:ext cx="588749" cy="146295"/>
          </a:xfrm>
          <a:custGeom>
            <a:avLst/>
            <a:gdLst>
              <a:gd name="connsiteX0" fmla="*/ 0 w 1555750"/>
              <a:gd name="connsiteY0" fmla="*/ 0 h 165100"/>
              <a:gd name="connsiteX1" fmla="*/ 1555750 w 1555750"/>
              <a:gd name="connsiteY1" fmla="*/ 0 h 165100"/>
              <a:gd name="connsiteX2" fmla="*/ 1555750 w 1555750"/>
              <a:gd name="connsiteY2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165100">
                <a:moveTo>
                  <a:pt x="0" y="0"/>
                </a:moveTo>
                <a:lnTo>
                  <a:pt x="1555750" y="0"/>
                </a:lnTo>
                <a:lnTo>
                  <a:pt x="1555750" y="16510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headEnd type="triangle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70" name="Picture 10" descr="D:\999작업\2023\0615_양자비전선포식\0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514" y="7607722"/>
            <a:ext cx="1082508" cy="116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0" name="TextBox 27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728765" y="7926569"/>
            <a:ext cx="54309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130</a:t>
            </a:r>
            <a:r>
              <a:rPr lang="ko-KR" altLang="en-US" sz="11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억 원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706907" y="8469422"/>
            <a:ext cx="115288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2,100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억원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A035189-5490-4EDD-9C94-1E50B798FB66}"/>
              </a:ext>
            </a:extLst>
          </p:cNvPr>
          <p:cNvSpPr txBox="1"/>
          <p:nvPr/>
        </p:nvSpPr>
        <p:spPr>
          <a:xfrm>
            <a:off x="3728765" y="7634181"/>
            <a:ext cx="55463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2019~2022 </a:t>
            </a:r>
          </a:p>
          <a:p>
            <a:r>
              <a:rPr lang="ko-KR" altLang="en-US" sz="6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정부 전용사업 누적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977D25C-5E31-47EF-80B8-2262D83FBD19}"/>
              </a:ext>
            </a:extLst>
          </p:cNvPr>
          <p:cNvSpPr txBox="1"/>
          <p:nvPr/>
        </p:nvSpPr>
        <p:spPr>
          <a:xfrm>
            <a:off x="3721854" y="8238749"/>
            <a:ext cx="55624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2023~2035 </a:t>
            </a:r>
          </a:p>
          <a:p>
            <a:r>
              <a:rPr lang="ko-KR" altLang="en-US" sz="6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정부 전용사업 누적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8CBE8B1E-79F8-4C2F-AF59-C0663D9C365B}"/>
              </a:ext>
            </a:extLst>
          </p:cNvPr>
          <p:cNvSpPr txBox="1"/>
          <p:nvPr/>
        </p:nvSpPr>
        <p:spPr>
          <a:xfrm>
            <a:off x="963239" y="7404419"/>
            <a:ext cx="55463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2019~2022 </a:t>
            </a:r>
          </a:p>
          <a:p>
            <a:r>
              <a:rPr lang="ko-KR" altLang="en-US" sz="6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정부 전용사업 누적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4DF3C407-0BF7-4C00-8C35-C4094F171420}"/>
              </a:ext>
            </a:extLst>
          </p:cNvPr>
          <p:cNvSpPr txBox="1"/>
          <p:nvPr/>
        </p:nvSpPr>
        <p:spPr>
          <a:xfrm>
            <a:off x="1617350" y="2192869"/>
            <a:ext cx="10368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양자컴퓨팅 </a:t>
            </a:r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80%</a:t>
            </a:r>
          </a:p>
          <a:p>
            <a:r>
              <a:rPr lang="ko-KR" altLang="en-US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양자통신</a:t>
            </a:r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/</a:t>
            </a:r>
            <a:r>
              <a:rPr lang="ko-KR" altLang="en-US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센서 </a:t>
            </a:r>
            <a:r>
              <a:rPr lang="en-US" altLang="ko-KR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90% </a:t>
            </a:r>
            <a:r>
              <a:rPr lang="ko-KR" altLang="en-US" sz="800" spc="-6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수준</a:t>
            </a:r>
            <a:endParaRPr lang="ko-KR" altLang="en-US" sz="600" spc="-6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cxnSp>
        <p:nvCxnSpPr>
          <p:cNvPr id="167" name="직선 연결선 166">
            <a:extLst>
              <a:ext uri="{FF2B5EF4-FFF2-40B4-BE49-F238E27FC236}">
                <a16:creationId xmlns:a16="http://schemas.microsoft.com/office/drawing/2014/main" id="{D465AEBC-E896-468E-92D0-A3F745C9A3D5}"/>
              </a:ext>
            </a:extLst>
          </p:cNvPr>
          <p:cNvCxnSpPr>
            <a:cxnSpLocks/>
          </p:cNvCxnSpPr>
          <p:nvPr/>
        </p:nvCxnSpPr>
        <p:spPr>
          <a:xfrm>
            <a:off x="3686600" y="8158105"/>
            <a:ext cx="1144480" cy="0"/>
          </a:xfrm>
          <a:prstGeom prst="line">
            <a:avLst/>
          </a:prstGeom>
          <a:noFill/>
          <a:ln w="3175">
            <a:solidFill>
              <a:srgbClr val="043762"/>
            </a:solidFill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84051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" name="그룹 346"/>
          <p:cNvGrpSpPr/>
          <p:nvPr/>
        </p:nvGrpSpPr>
        <p:grpSpPr>
          <a:xfrm>
            <a:off x="2701452" y="7462838"/>
            <a:ext cx="770250" cy="1031012"/>
            <a:chOff x="3831309" y="3783706"/>
            <a:chExt cx="851566" cy="1139859"/>
          </a:xfrm>
        </p:grpSpPr>
        <p:pic>
          <p:nvPicPr>
            <p:cNvPr id="348" name="Picture 4" descr="D:\999작업\2023\0615_양자비전선포식\0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063" r="564"/>
            <a:stretch/>
          </p:blipFill>
          <p:spPr bwMode="auto">
            <a:xfrm>
              <a:off x="3831309" y="3783706"/>
              <a:ext cx="851566" cy="1139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49" name="직선 연결선 348"/>
            <p:cNvCxnSpPr>
              <a:stCxn id="371" idx="7"/>
              <a:endCxn id="369" idx="7"/>
            </p:cNvCxnSpPr>
            <p:nvPr/>
          </p:nvCxnSpPr>
          <p:spPr>
            <a:xfrm>
              <a:off x="4098446" y="4115375"/>
              <a:ext cx="261272" cy="176594"/>
            </a:xfrm>
            <a:prstGeom prst="line">
              <a:avLst/>
            </a:pr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0" name="자유형 349"/>
            <p:cNvSpPr/>
            <p:nvPr/>
          </p:nvSpPr>
          <p:spPr>
            <a:xfrm>
              <a:off x="4024313" y="4112419"/>
              <a:ext cx="73818" cy="278606"/>
            </a:xfrm>
            <a:custGeom>
              <a:avLst/>
              <a:gdLst>
                <a:gd name="connsiteX0" fmla="*/ 73818 w 73818"/>
                <a:gd name="connsiteY0" fmla="*/ 0 h 278606"/>
                <a:gd name="connsiteX1" fmla="*/ 0 w 73818"/>
                <a:gd name="connsiteY1" fmla="*/ 278606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818" h="278606">
                  <a:moveTo>
                    <a:pt x="73818" y="0"/>
                  </a:moveTo>
                  <a:lnTo>
                    <a:pt x="0" y="278606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1" name="자유형 350"/>
            <p:cNvSpPr/>
            <p:nvPr/>
          </p:nvSpPr>
          <p:spPr>
            <a:xfrm>
              <a:off x="4024313" y="4286250"/>
              <a:ext cx="333375" cy="114300"/>
            </a:xfrm>
            <a:custGeom>
              <a:avLst/>
              <a:gdLst>
                <a:gd name="connsiteX0" fmla="*/ 333375 w 333375"/>
                <a:gd name="connsiteY0" fmla="*/ 0 h 114300"/>
                <a:gd name="connsiteX1" fmla="*/ 0 w 333375"/>
                <a:gd name="connsiteY1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14300">
                  <a:moveTo>
                    <a:pt x="333375" y="0"/>
                  </a:moveTo>
                  <a:lnTo>
                    <a:pt x="0" y="114300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2" name="자유형 351"/>
            <p:cNvSpPr/>
            <p:nvPr/>
          </p:nvSpPr>
          <p:spPr>
            <a:xfrm>
              <a:off x="4095750" y="4105275"/>
              <a:ext cx="271463" cy="454819"/>
            </a:xfrm>
            <a:custGeom>
              <a:avLst/>
              <a:gdLst>
                <a:gd name="connsiteX0" fmla="*/ 0 w 271463"/>
                <a:gd name="connsiteY0" fmla="*/ 0 h 454819"/>
                <a:gd name="connsiteX1" fmla="*/ 271463 w 271463"/>
                <a:gd name="connsiteY1" fmla="*/ 454819 h 45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463" h="454819">
                  <a:moveTo>
                    <a:pt x="0" y="0"/>
                  </a:moveTo>
                  <a:lnTo>
                    <a:pt x="271463" y="454819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3" name="자유형 352"/>
            <p:cNvSpPr/>
            <p:nvPr/>
          </p:nvSpPr>
          <p:spPr>
            <a:xfrm>
              <a:off x="4360069" y="4295775"/>
              <a:ext cx="9525" cy="264319"/>
            </a:xfrm>
            <a:custGeom>
              <a:avLst/>
              <a:gdLst>
                <a:gd name="connsiteX0" fmla="*/ 0 w 9525"/>
                <a:gd name="connsiteY0" fmla="*/ 0 h 264319"/>
                <a:gd name="connsiteX1" fmla="*/ 9525 w 9525"/>
                <a:gd name="connsiteY1" fmla="*/ 264319 h 26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64319">
                  <a:moveTo>
                    <a:pt x="0" y="0"/>
                  </a:moveTo>
                  <a:lnTo>
                    <a:pt x="9525" y="264319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4" name="자유형 353"/>
            <p:cNvSpPr/>
            <p:nvPr/>
          </p:nvSpPr>
          <p:spPr>
            <a:xfrm>
              <a:off x="4024313" y="4398169"/>
              <a:ext cx="345281" cy="157162"/>
            </a:xfrm>
            <a:custGeom>
              <a:avLst/>
              <a:gdLst>
                <a:gd name="connsiteX0" fmla="*/ 0 w 345281"/>
                <a:gd name="connsiteY0" fmla="*/ 0 h 157162"/>
                <a:gd name="connsiteX1" fmla="*/ 345281 w 345281"/>
                <a:gd name="connsiteY1" fmla="*/ 157162 h 15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81" h="157162">
                  <a:moveTo>
                    <a:pt x="0" y="0"/>
                  </a:moveTo>
                  <a:lnTo>
                    <a:pt x="345281" y="157162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5" name="자유형 354"/>
            <p:cNvSpPr/>
            <p:nvPr/>
          </p:nvSpPr>
          <p:spPr>
            <a:xfrm>
              <a:off x="3997325" y="4273550"/>
              <a:ext cx="365125" cy="365125"/>
            </a:xfrm>
            <a:custGeom>
              <a:avLst/>
              <a:gdLst>
                <a:gd name="connsiteX0" fmla="*/ 25400 w 365125"/>
                <a:gd name="connsiteY0" fmla="*/ 127000 h 365125"/>
                <a:gd name="connsiteX1" fmla="*/ 0 w 365125"/>
                <a:gd name="connsiteY1" fmla="*/ 365125 h 365125"/>
                <a:gd name="connsiteX2" fmla="*/ 365125 w 365125"/>
                <a:gd name="connsiteY2" fmla="*/ 0 h 365125"/>
                <a:gd name="connsiteX3" fmla="*/ 365125 w 365125"/>
                <a:gd name="connsiteY3" fmla="*/ 0 h 36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125" h="365125">
                  <a:moveTo>
                    <a:pt x="25400" y="127000"/>
                  </a:moveTo>
                  <a:lnTo>
                    <a:pt x="0" y="365125"/>
                  </a:lnTo>
                  <a:lnTo>
                    <a:pt x="365125" y="0"/>
                  </a:lnTo>
                  <a:lnTo>
                    <a:pt x="365125" y="0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6" name="자유형 355"/>
            <p:cNvSpPr/>
            <p:nvPr/>
          </p:nvSpPr>
          <p:spPr>
            <a:xfrm>
              <a:off x="3990975" y="4556125"/>
              <a:ext cx="374650" cy="79375"/>
            </a:xfrm>
            <a:custGeom>
              <a:avLst/>
              <a:gdLst>
                <a:gd name="connsiteX0" fmla="*/ 374650 w 374650"/>
                <a:gd name="connsiteY0" fmla="*/ 0 h 79375"/>
                <a:gd name="connsiteX1" fmla="*/ 0 w 374650"/>
                <a:gd name="connsiteY1" fmla="*/ 7937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650" h="79375">
                  <a:moveTo>
                    <a:pt x="374650" y="0"/>
                  </a:moveTo>
                  <a:lnTo>
                    <a:pt x="0" y="79375"/>
                  </a:lnTo>
                </a:path>
              </a:pathLst>
            </a:custGeom>
            <a:ln>
              <a:solidFill>
                <a:srgbClr val="0613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7" name="그룹 356"/>
            <p:cNvGrpSpPr/>
            <p:nvPr/>
          </p:nvGrpSpPr>
          <p:grpSpPr>
            <a:xfrm>
              <a:off x="4035772" y="3940255"/>
              <a:ext cx="125346" cy="199454"/>
              <a:chOff x="3947678" y="3974399"/>
              <a:chExt cx="125346" cy="199454"/>
            </a:xfrm>
          </p:grpSpPr>
          <p:sp>
            <p:nvSpPr>
              <p:cNvPr id="370" name="타원 369"/>
              <p:cNvSpPr/>
              <p:nvPr/>
            </p:nvSpPr>
            <p:spPr>
              <a:xfrm>
                <a:off x="3950971" y="4128134"/>
                <a:ext cx="118760" cy="45719"/>
              </a:xfrm>
              <a:prstGeom prst="ellipse">
                <a:avLst/>
              </a:prstGeom>
              <a:solidFill>
                <a:srgbClr val="42A6CA">
                  <a:alpha val="65000"/>
                </a:srgbClr>
              </a:solidFill>
              <a:ln w="3175">
                <a:solidFill>
                  <a:srgbClr val="061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1" name="눈물 방울 370"/>
              <p:cNvSpPr/>
              <p:nvPr/>
            </p:nvSpPr>
            <p:spPr>
              <a:xfrm rot="8100000">
                <a:off x="3947678" y="3974399"/>
                <a:ext cx="125346" cy="125348"/>
              </a:xfrm>
              <a:prstGeom prst="teardrop">
                <a:avLst>
                  <a:gd name="adj" fmla="val 126866"/>
                </a:avLst>
              </a:prstGeom>
              <a:solidFill>
                <a:schemeClr val="bg1"/>
              </a:solidFill>
              <a:ln w="12700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58" name="그룹 357"/>
            <p:cNvGrpSpPr/>
            <p:nvPr/>
          </p:nvGrpSpPr>
          <p:grpSpPr>
            <a:xfrm>
              <a:off x="4297044" y="4116849"/>
              <a:ext cx="125346" cy="199454"/>
              <a:chOff x="3947678" y="3974399"/>
              <a:chExt cx="125346" cy="199454"/>
            </a:xfrm>
          </p:grpSpPr>
          <p:sp>
            <p:nvSpPr>
              <p:cNvPr id="368" name="타원 367"/>
              <p:cNvSpPr/>
              <p:nvPr/>
            </p:nvSpPr>
            <p:spPr>
              <a:xfrm>
                <a:off x="3950971" y="4128134"/>
                <a:ext cx="118760" cy="45719"/>
              </a:xfrm>
              <a:prstGeom prst="ellipse">
                <a:avLst/>
              </a:prstGeom>
              <a:solidFill>
                <a:srgbClr val="42A6CA">
                  <a:alpha val="65000"/>
                </a:srgbClr>
              </a:solidFill>
              <a:ln w="3175">
                <a:solidFill>
                  <a:srgbClr val="061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9" name="눈물 방울 368"/>
              <p:cNvSpPr/>
              <p:nvPr/>
            </p:nvSpPr>
            <p:spPr>
              <a:xfrm rot="8100000">
                <a:off x="3947678" y="3974399"/>
                <a:ext cx="125346" cy="125348"/>
              </a:xfrm>
              <a:prstGeom prst="teardrop">
                <a:avLst>
                  <a:gd name="adj" fmla="val 126866"/>
                </a:avLst>
              </a:prstGeom>
              <a:solidFill>
                <a:schemeClr val="bg1"/>
              </a:solidFill>
              <a:ln w="12700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59" name="그룹 358"/>
            <p:cNvGrpSpPr/>
            <p:nvPr/>
          </p:nvGrpSpPr>
          <p:grpSpPr>
            <a:xfrm>
              <a:off x="3960841" y="4216576"/>
              <a:ext cx="125346" cy="199454"/>
              <a:chOff x="3947678" y="3974399"/>
              <a:chExt cx="125346" cy="199454"/>
            </a:xfrm>
          </p:grpSpPr>
          <p:sp>
            <p:nvSpPr>
              <p:cNvPr id="366" name="타원 365"/>
              <p:cNvSpPr/>
              <p:nvPr/>
            </p:nvSpPr>
            <p:spPr>
              <a:xfrm>
                <a:off x="3950971" y="4128134"/>
                <a:ext cx="118760" cy="45719"/>
              </a:xfrm>
              <a:prstGeom prst="ellipse">
                <a:avLst/>
              </a:prstGeom>
              <a:solidFill>
                <a:srgbClr val="42A6CA">
                  <a:alpha val="65000"/>
                </a:srgbClr>
              </a:solidFill>
              <a:ln w="3175">
                <a:solidFill>
                  <a:srgbClr val="061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7" name="눈물 방울 366"/>
              <p:cNvSpPr/>
              <p:nvPr/>
            </p:nvSpPr>
            <p:spPr>
              <a:xfrm rot="8100000">
                <a:off x="3947678" y="3974399"/>
                <a:ext cx="125346" cy="125348"/>
              </a:xfrm>
              <a:prstGeom prst="teardrop">
                <a:avLst>
                  <a:gd name="adj" fmla="val 126866"/>
                </a:avLst>
              </a:prstGeom>
              <a:solidFill>
                <a:schemeClr val="bg1"/>
              </a:solidFill>
              <a:ln w="12700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60" name="그룹 359"/>
            <p:cNvGrpSpPr/>
            <p:nvPr/>
          </p:nvGrpSpPr>
          <p:grpSpPr>
            <a:xfrm>
              <a:off x="4323954" y="4439642"/>
              <a:ext cx="86342" cy="137390"/>
              <a:chOff x="3947678" y="3974399"/>
              <a:chExt cx="125346" cy="199454"/>
            </a:xfrm>
          </p:grpSpPr>
          <p:sp>
            <p:nvSpPr>
              <p:cNvPr id="364" name="타원 363"/>
              <p:cNvSpPr/>
              <p:nvPr/>
            </p:nvSpPr>
            <p:spPr>
              <a:xfrm>
                <a:off x="3950971" y="4128134"/>
                <a:ext cx="118760" cy="45719"/>
              </a:xfrm>
              <a:prstGeom prst="ellipse">
                <a:avLst/>
              </a:prstGeom>
              <a:solidFill>
                <a:srgbClr val="42A6CA">
                  <a:alpha val="65000"/>
                </a:srgbClr>
              </a:solidFill>
              <a:ln w="3175">
                <a:solidFill>
                  <a:srgbClr val="061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5" name="눈물 방울 364"/>
              <p:cNvSpPr/>
              <p:nvPr/>
            </p:nvSpPr>
            <p:spPr>
              <a:xfrm rot="8100000">
                <a:off x="3947678" y="3974399"/>
                <a:ext cx="125346" cy="125348"/>
              </a:xfrm>
              <a:prstGeom prst="teardrop">
                <a:avLst>
                  <a:gd name="adj" fmla="val 126866"/>
                </a:avLst>
              </a:prstGeom>
              <a:solidFill>
                <a:schemeClr val="bg1"/>
              </a:solidFill>
              <a:ln w="12700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61" name="그룹 360"/>
            <p:cNvGrpSpPr/>
            <p:nvPr/>
          </p:nvGrpSpPr>
          <p:grpSpPr>
            <a:xfrm>
              <a:off x="3953165" y="4517056"/>
              <a:ext cx="86342" cy="137390"/>
              <a:chOff x="3947678" y="3974399"/>
              <a:chExt cx="125346" cy="199454"/>
            </a:xfrm>
          </p:grpSpPr>
          <p:sp>
            <p:nvSpPr>
              <p:cNvPr id="362" name="타원 361"/>
              <p:cNvSpPr/>
              <p:nvPr/>
            </p:nvSpPr>
            <p:spPr>
              <a:xfrm>
                <a:off x="3950971" y="4128134"/>
                <a:ext cx="118760" cy="45719"/>
              </a:xfrm>
              <a:prstGeom prst="ellipse">
                <a:avLst/>
              </a:prstGeom>
              <a:solidFill>
                <a:srgbClr val="42A6CA">
                  <a:alpha val="65000"/>
                </a:srgbClr>
              </a:solidFill>
              <a:ln w="3175">
                <a:solidFill>
                  <a:srgbClr val="061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3" name="눈물 방울 362"/>
              <p:cNvSpPr/>
              <p:nvPr/>
            </p:nvSpPr>
            <p:spPr>
              <a:xfrm rot="8100000">
                <a:off x="3947678" y="3974399"/>
                <a:ext cx="125346" cy="125348"/>
              </a:xfrm>
              <a:prstGeom prst="teardrop">
                <a:avLst>
                  <a:gd name="adj" fmla="val 126866"/>
                </a:avLst>
              </a:prstGeom>
              <a:solidFill>
                <a:schemeClr val="bg1"/>
              </a:solidFill>
              <a:ln w="12700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81" name="TextBox 18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79895" y="639466"/>
            <a:ext cx="185820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900" b="1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E4012D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Quantum Jump into the Future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579895" y="817135"/>
            <a:ext cx="316529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양자경제 실현을 위한 </a:t>
            </a:r>
            <a:r>
              <a:rPr lang="en-US" altLang="ko-KR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pc="-8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단계 발전 전략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090106" y="666322"/>
            <a:ext cx="1176284" cy="10002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650" spc="-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Ministry of Science and ICT</a:t>
            </a:r>
          </a:p>
        </p:txBody>
      </p:sp>
      <p:cxnSp>
        <p:nvCxnSpPr>
          <p:cNvPr id="184" name="직선 연결선 183"/>
          <p:cNvCxnSpPr/>
          <p:nvPr/>
        </p:nvCxnSpPr>
        <p:spPr>
          <a:xfrm>
            <a:off x="2537546" y="709985"/>
            <a:ext cx="2446755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5" name="모서리가 둥근 직사각형 184"/>
          <p:cNvSpPr/>
          <p:nvPr/>
        </p:nvSpPr>
        <p:spPr>
          <a:xfrm>
            <a:off x="594465" y="2161581"/>
            <a:ext cx="598899" cy="710122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6" name="직선 연결선 185"/>
          <p:cNvCxnSpPr/>
          <p:nvPr/>
        </p:nvCxnSpPr>
        <p:spPr>
          <a:xfrm>
            <a:off x="590400" y="9262807"/>
            <a:ext cx="56772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1" name="그룹 190"/>
          <p:cNvGrpSpPr/>
          <p:nvPr/>
        </p:nvGrpSpPr>
        <p:grpSpPr>
          <a:xfrm>
            <a:off x="590400" y="2047972"/>
            <a:ext cx="5672232" cy="136634"/>
            <a:chOff x="590400" y="1750164"/>
            <a:chExt cx="5672232" cy="136634"/>
          </a:xfrm>
        </p:grpSpPr>
        <p:cxnSp>
          <p:nvCxnSpPr>
            <p:cNvPr id="187" name="직선 연결선 186"/>
            <p:cNvCxnSpPr/>
            <p:nvPr/>
          </p:nvCxnSpPr>
          <p:spPr>
            <a:xfrm>
              <a:off x="590400" y="1862753"/>
              <a:ext cx="5508000" cy="0"/>
            </a:xfrm>
            <a:prstGeom prst="line">
              <a:avLst/>
            </a:prstGeom>
            <a:noFill/>
            <a:ln w="44450">
              <a:solidFill>
                <a:srgbClr val="0437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8" name="직각 삼각형 187"/>
            <p:cNvSpPr/>
            <p:nvPr/>
          </p:nvSpPr>
          <p:spPr>
            <a:xfrm>
              <a:off x="5940092" y="1750164"/>
              <a:ext cx="322540" cy="136634"/>
            </a:xfrm>
            <a:prstGeom prst="rtTriangle">
              <a:avLst/>
            </a:prstGeom>
            <a:solidFill>
              <a:srgbClr val="0437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90" name="직선 연결선 189"/>
          <p:cNvCxnSpPr/>
          <p:nvPr/>
        </p:nvCxnSpPr>
        <p:spPr>
          <a:xfrm>
            <a:off x="590400" y="1207952"/>
            <a:ext cx="56772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2" name="TextBox 191"/>
          <p:cNvSpPr txBox="1"/>
          <p:nvPr/>
        </p:nvSpPr>
        <p:spPr>
          <a:xfrm>
            <a:off x="770483" y="1661119"/>
            <a:ext cx="246862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구분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737141" y="2526234"/>
            <a:ext cx="313547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핵심</a:t>
            </a:r>
            <a:endParaRPr lang="en-US" altLang="ko-KR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인력</a:t>
            </a:r>
            <a:endParaRPr lang="en-US" altLang="ko-KR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en-US" altLang="ko-KR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누적</a:t>
            </a:r>
            <a:r>
              <a:rPr lang="en-US" altLang="ko-KR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  <a:endParaRPr lang="ko-KR" altLang="en-US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712614" y="4126677"/>
            <a:ext cx="36259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</a:t>
            </a:r>
            <a:endParaRPr lang="en-US" altLang="ko-KR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컴퓨팅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73048" y="5555525"/>
            <a:ext cx="241733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</a:t>
            </a:r>
            <a:endParaRPr lang="en-US" altLang="ko-KR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통신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773048" y="6620315"/>
            <a:ext cx="241733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</a:t>
            </a:r>
            <a:endParaRPr lang="en-US" altLang="ko-KR" sz="1100" b="1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센서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712614" y="8205448"/>
            <a:ext cx="36259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b="1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인프라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1635632" y="1661119"/>
            <a:ext cx="246862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현재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748830" y="1324057"/>
            <a:ext cx="47673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</a:t>
            </a:r>
            <a:r>
              <a:rPr lang="ko-KR" altLang="en-US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단계</a:t>
            </a:r>
            <a:endParaRPr lang="ko-KR" altLang="en-US" sz="14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2A6CA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430476" y="1598243"/>
            <a:ext cx="111344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양자센서</a:t>
            </a:r>
            <a:r>
              <a:rPr lang="en-US" altLang="ko-KR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·</a:t>
            </a:r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양자암호</a:t>
            </a:r>
            <a:r>
              <a:rPr lang="en-US" altLang="ko-KR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통신</a:t>
            </a:r>
            <a:endParaRPr lang="en-US" altLang="ko-KR" sz="9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산업화 촉진</a:t>
            </a: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041667" y="1324057"/>
            <a:ext cx="5152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</a:t>
            </a:r>
            <a:r>
              <a:rPr lang="ko-KR" altLang="en-US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단계</a:t>
            </a:r>
            <a:endParaRPr lang="ko-KR" altLang="en-US" sz="14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2A6CA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797691" y="1598243"/>
            <a:ext cx="10031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양자컴퓨팅 시스템 및</a:t>
            </a:r>
            <a:endParaRPr lang="en-US" altLang="ko-KR" sz="9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서비스 국산화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358747" y="1324057"/>
            <a:ext cx="51680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2A6CA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단계</a:t>
            </a:r>
            <a:endParaRPr lang="ko-KR" altLang="en-US" sz="14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2A6CA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102107" y="1598243"/>
            <a:ext cx="103009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글로벌 양자</a:t>
            </a:r>
            <a:r>
              <a:rPr lang="en-US" altLang="ko-KR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일류 국가</a:t>
            </a:r>
            <a:endParaRPr lang="en-US" altLang="ko-KR" sz="9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도약</a:t>
            </a:r>
          </a:p>
        </p:txBody>
      </p:sp>
      <p:grpSp>
        <p:nvGrpSpPr>
          <p:cNvPr id="221" name="그룹 220"/>
          <p:cNvGrpSpPr/>
          <p:nvPr/>
        </p:nvGrpSpPr>
        <p:grpSpPr>
          <a:xfrm>
            <a:off x="1193364" y="1588718"/>
            <a:ext cx="3759955" cy="275378"/>
            <a:chOff x="1193364" y="1417260"/>
            <a:chExt cx="3759955" cy="312112"/>
          </a:xfrm>
        </p:grpSpPr>
        <p:cxnSp>
          <p:nvCxnSpPr>
            <p:cNvPr id="199" name="직선 연결선 198"/>
            <p:cNvCxnSpPr/>
            <p:nvPr/>
          </p:nvCxnSpPr>
          <p:spPr>
            <a:xfrm>
              <a:off x="1193364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0" name="직선 연결선 199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1" name="직선 연결선 200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0" name="직선 연결선 209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1" name="타원 210"/>
          <p:cNvSpPr/>
          <p:nvPr/>
        </p:nvSpPr>
        <p:spPr>
          <a:xfrm>
            <a:off x="1706259" y="2116289"/>
            <a:ext cx="105610" cy="105610"/>
          </a:xfrm>
          <a:prstGeom prst="ellipse">
            <a:avLst/>
          </a:prstGeom>
          <a:solidFill>
            <a:schemeClr val="bg1"/>
          </a:solidFill>
          <a:ln>
            <a:solidFill>
              <a:srgbClr val="043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2" name="타원 211"/>
          <p:cNvSpPr/>
          <p:nvPr/>
        </p:nvSpPr>
        <p:spPr>
          <a:xfrm>
            <a:off x="2929097" y="2116289"/>
            <a:ext cx="105610" cy="105610"/>
          </a:xfrm>
          <a:prstGeom prst="ellipse">
            <a:avLst/>
          </a:prstGeom>
          <a:solidFill>
            <a:schemeClr val="bg1"/>
          </a:solidFill>
          <a:ln>
            <a:solidFill>
              <a:srgbClr val="043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3" name="타원 212"/>
          <p:cNvSpPr/>
          <p:nvPr/>
        </p:nvSpPr>
        <p:spPr>
          <a:xfrm>
            <a:off x="4243375" y="2116289"/>
            <a:ext cx="105610" cy="105610"/>
          </a:xfrm>
          <a:prstGeom prst="ellipse">
            <a:avLst/>
          </a:prstGeom>
          <a:solidFill>
            <a:schemeClr val="bg1"/>
          </a:solidFill>
          <a:ln>
            <a:solidFill>
              <a:srgbClr val="043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4" name="타원 213"/>
          <p:cNvSpPr/>
          <p:nvPr/>
        </p:nvSpPr>
        <p:spPr>
          <a:xfrm>
            <a:off x="5557653" y="2116289"/>
            <a:ext cx="105610" cy="105610"/>
          </a:xfrm>
          <a:prstGeom prst="ellipse">
            <a:avLst/>
          </a:prstGeom>
          <a:solidFill>
            <a:schemeClr val="bg1"/>
          </a:solidFill>
          <a:ln>
            <a:solidFill>
              <a:srgbClr val="043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823199" y="1987193"/>
            <a:ext cx="324127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’23 ~ ’27</a:t>
            </a:r>
            <a:endParaRPr lang="ko-KR" altLang="en-US" sz="7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144421" y="1987193"/>
            <a:ext cx="3097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’28 ~ ’31</a:t>
            </a:r>
            <a:endParaRPr lang="ko-KR" altLang="en-US" sz="7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452684" y="1987193"/>
            <a:ext cx="32893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7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43762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’32 ~ ’35</a:t>
            </a:r>
            <a:endParaRPr lang="ko-KR" altLang="en-US" sz="7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43762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grpSp>
        <p:nvGrpSpPr>
          <p:cNvPr id="226" name="그룹 225"/>
          <p:cNvGrpSpPr/>
          <p:nvPr/>
        </p:nvGrpSpPr>
        <p:grpSpPr>
          <a:xfrm>
            <a:off x="594465" y="3427390"/>
            <a:ext cx="5673135" cy="0"/>
            <a:chOff x="594465" y="2899310"/>
            <a:chExt cx="5673135" cy="0"/>
          </a:xfrm>
        </p:grpSpPr>
        <p:cxnSp>
          <p:nvCxnSpPr>
            <p:cNvPr id="222" name="직선 연결선 221"/>
            <p:cNvCxnSpPr/>
            <p:nvPr/>
          </p:nvCxnSpPr>
          <p:spPr>
            <a:xfrm>
              <a:off x="1193364" y="2899310"/>
              <a:ext cx="5074236" cy="0"/>
            </a:xfrm>
            <a:prstGeom prst="line">
              <a:avLst/>
            </a:prstGeom>
            <a:noFill/>
            <a:ln w="952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4" name="직선 연결선 223"/>
            <p:cNvCxnSpPr/>
            <p:nvPr/>
          </p:nvCxnSpPr>
          <p:spPr>
            <a:xfrm>
              <a:off x="594465" y="2899310"/>
              <a:ext cx="597600" cy="0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7" name="그룹 226"/>
          <p:cNvGrpSpPr/>
          <p:nvPr/>
        </p:nvGrpSpPr>
        <p:grpSpPr>
          <a:xfrm>
            <a:off x="594465" y="7334888"/>
            <a:ext cx="5673135" cy="0"/>
            <a:chOff x="594465" y="2899310"/>
            <a:chExt cx="5673135" cy="0"/>
          </a:xfrm>
        </p:grpSpPr>
        <p:cxnSp>
          <p:nvCxnSpPr>
            <p:cNvPr id="228" name="직선 연결선 227"/>
            <p:cNvCxnSpPr/>
            <p:nvPr/>
          </p:nvCxnSpPr>
          <p:spPr>
            <a:xfrm>
              <a:off x="1193364" y="2899310"/>
              <a:ext cx="5074236" cy="0"/>
            </a:xfrm>
            <a:prstGeom prst="line">
              <a:avLst/>
            </a:prstGeom>
            <a:noFill/>
            <a:ln w="952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9" name="직선 연결선 228"/>
            <p:cNvCxnSpPr/>
            <p:nvPr/>
          </p:nvCxnSpPr>
          <p:spPr>
            <a:xfrm>
              <a:off x="594465" y="2899310"/>
              <a:ext cx="597600" cy="0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0" name="그룹 229"/>
          <p:cNvGrpSpPr/>
          <p:nvPr/>
        </p:nvGrpSpPr>
        <p:grpSpPr>
          <a:xfrm>
            <a:off x="594465" y="6238850"/>
            <a:ext cx="5673135" cy="0"/>
            <a:chOff x="594465" y="2899310"/>
            <a:chExt cx="5673135" cy="0"/>
          </a:xfrm>
        </p:grpSpPr>
        <p:cxnSp>
          <p:nvCxnSpPr>
            <p:cNvPr id="231" name="직선 연결선 230"/>
            <p:cNvCxnSpPr/>
            <p:nvPr/>
          </p:nvCxnSpPr>
          <p:spPr>
            <a:xfrm>
              <a:off x="1193364" y="2899310"/>
              <a:ext cx="5074236" cy="0"/>
            </a:xfrm>
            <a:prstGeom prst="line">
              <a:avLst/>
            </a:prstGeom>
            <a:noFill/>
            <a:ln w="952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2" name="직선 연결선 231"/>
            <p:cNvCxnSpPr/>
            <p:nvPr/>
          </p:nvCxnSpPr>
          <p:spPr>
            <a:xfrm>
              <a:off x="594465" y="2899310"/>
              <a:ext cx="597600" cy="0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3" name="그룹 232"/>
          <p:cNvGrpSpPr/>
          <p:nvPr/>
        </p:nvGrpSpPr>
        <p:grpSpPr>
          <a:xfrm>
            <a:off x="594465" y="5142812"/>
            <a:ext cx="5673135" cy="0"/>
            <a:chOff x="594465" y="2899310"/>
            <a:chExt cx="5673135" cy="0"/>
          </a:xfrm>
        </p:grpSpPr>
        <p:cxnSp>
          <p:nvCxnSpPr>
            <p:cNvPr id="234" name="직선 연결선 233"/>
            <p:cNvCxnSpPr/>
            <p:nvPr/>
          </p:nvCxnSpPr>
          <p:spPr>
            <a:xfrm>
              <a:off x="1193364" y="2899310"/>
              <a:ext cx="5074236" cy="0"/>
            </a:xfrm>
            <a:prstGeom prst="line">
              <a:avLst/>
            </a:prstGeom>
            <a:noFill/>
            <a:ln w="952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5" name="직선 연결선 234"/>
            <p:cNvCxnSpPr/>
            <p:nvPr/>
          </p:nvCxnSpPr>
          <p:spPr>
            <a:xfrm>
              <a:off x="594465" y="2899310"/>
              <a:ext cx="597600" cy="0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36" name="Picture 4" descr="D:\999작업\2023\0615_양자비전선포식\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157" y="2369789"/>
            <a:ext cx="217264" cy="51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7" name="그룹 236"/>
          <p:cNvGrpSpPr/>
          <p:nvPr/>
        </p:nvGrpSpPr>
        <p:grpSpPr>
          <a:xfrm>
            <a:off x="2324763" y="2994603"/>
            <a:ext cx="2628556" cy="275378"/>
            <a:chOff x="2324763" y="1417260"/>
            <a:chExt cx="2628556" cy="312112"/>
          </a:xfrm>
        </p:grpSpPr>
        <p:cxnSp>
          <p:nvCxnSpPr>
            <p:cNvPr id="239" name="직선 연결선 238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0" name="직선 연결선 239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2" name="직선 연결선 241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7" name="그룹 256"/>
          <p:cNvGrpSpPr/>
          <p:nvPr/>
        </p:nvGrpSpPr>
        <p:grpSpPr>
          <a:xfrm>
            <a:off x="2807429" y="2369789"/>
            <a:ext cx="359537" cy="517383"/>
            <a:chOff x="2705597" y="2284064"/>
            <a:chExt cx="359537" cy="517383"/>
          </a:xfrm>
        </p:grpSpPr>
        <p:pic>
          <p:nvPicPr>
            <p:cNvPr id="244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7870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3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5597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" name="그룹 255"/>
          <p:cNvGrpSpPr/>
          <p:nvPr/>
        </p:nvGrpSpPr>
        <p:grpSpPr>
          <a:xfrm>
            <a:off x="3982902" y="2369789"/>
            <a:ext cx="626555" cy="517383"/>
            <a:chOff x="3660139" y="2284064"/>
            <a:chExt cx="626555" cy="517383"/>
          </a:xfrm>
        </p:grpSpPr>
        <p:pic>
          <p:nvPicPr>
            <p:cNvPr id="245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9430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6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999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7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6569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8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139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5" name="그룹 254"/>
          <p:cNvGrpSpPr/>
          <p:nvPr/>
        </p:nvGrpSpPr>
        <p:grpSpPr>
          <a:xfrm>
            <a:off x="5154962" y="2369789"/>
            <a:ext cx="910991" cy="517383"/>
            <a:chOff x="5227967" y="2284064"/>
            <a:chExt cx="910991" cy="517383"/>
          </a:xfrm>
        </p:grpSpPr>
        <p:pic>
          <p:nvPicPr>
            <p:cNvPr id="249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1694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0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947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1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4202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2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457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3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6712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4" name="Picture 4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967" y="2284064"/>
              <a:ext cx="217264" cy="517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9" name="TextBox 25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538491" y="3054762"/>
            <a:ext cx="44114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384</a:t>
            </a:r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명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761329" y="3054762"/>
            <a:ext cx="44114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700</a:t>
            </a:r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명</a:t>
            </a: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4016616" y="3054762"/>
            <a:ext cx="55912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1,400</a:t>
            </a:r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명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314864" y="3054762"/>
            <a:ext cx="59118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2,500</a:t>
            </a:r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명</a:t>
            </a:r>
          </a:p>
        </p:txBody>
      </p:sp>
      <p:grpSp>
        <p:nvGrpSpPr>
          <p:cNvPr id="263" name="그룹 262"/>
          <p:cNvGrpSpPr/>
          <p:nvPr/>
        </p:nvGrpSpPr>
        <p:grpSpPr>
          <a:xfrm>
            <a:off x="3935100" y="3639702"/>
            <a:ext cx="728340" cy="628140"/>
            <a:chOff x="12792075" y="1409700"/>
            <a:chExt cx="540544" cy="466178"/>
          </a:xfrm>
        </p:grpSpPr>
        <p:grpSp>
          <p:nvGrpSpPr>
            <p:cNvPr id="264" name="그룹 263"/>
            <p:cNvGrpSpPr/>
            <p:nvPr/>
          </p:nvGrpSpPr>
          <p:grpSpPr>
            <a:xfrm>
              <a:off x="13034452" y="1774710"/>
              <a:ext cx="55791" cy="101168"/>
              <a:chOff x="13003549" y="1771240"/>
              <a:chExt cx="117594" cy="148072"/>
            </a:xfrm>
          </p:grpSpPr>
          <p:sp>
            <p:nvSpPr>
              <p:cNvPr id="274" name="직사각형 273"/>
              <p:cNvSpPr/>
              <p:nvPr/>
            </p:nvSpPr>
            <p:spPr>
              <a:xfrm>
                <a:off x="13039487" y="1771240"/>
                <a:ext cx="45719" cy="114754"/>
              </a:xfrm>
              <a:prstGeom prst="rect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5" name="타원 274"/>
              <p:cNvSpPr/>
              <p:nvPr/>
            </p:nvSpPr>
            <p:spPr>
              <a:xfrm>
                <a:off x="13003549" y="1873593"/>
                <a:ext cx="117594" cy="45719"/>
              </a:xfrm>
              <a:prstGeom prst="ellipse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65" name="그룹 264"/>
            <p:cNvGrpSpPr/>
            <p:nvPr/>
          </p:nvGrpSpPr>
          <p:grpSpPr>
            <a:xfrm>
              <a:off x="12792075" y="1409700"/>
              <a:ext cx="540544" cy="397310"/>
              <a:chOff x="12792075" y="1519064"/>
              <a:chExt cx="540544" cy="287946"/>
            </a:xfrm>
          </p:grpSpPr>
          <p:grpSp>
            <p:nvGrpSpPr>
              <p:cNvPr id="266" name="그룹 265"/>
              <p:cNvGrpSpPr/>
              <p:nvPr/>
            </p:nvGrpSpPr>
            <p:grpSpPr>
              <a:xfrm>
                <a:off x="12846844" y="1589449"/>
                <a:ext cx="431006" cy="217561"/>
                <a:chOff x="12792075" y="1338830"/>
                <a:chExt cx="540544" cy="283251"/>
              </a:xfrm>
            </p:grpSpPr>
            <p:sp>
              <p:nvSpPr>
                <p:cNvPr id="271" name="타원 270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2" name="직사각형 271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3" name="타원 272"/>
                <p:cNvSpPr/>
                <p:nvPr/>
              </p:nvSpPr>
              <p:spPr>
                <a:xfrm>
                  <a:off x="12792075" y="1338830"/>
                  <a:ext cx="540544" cy="145606"/>
                </a:xfrm>
                <a:prstGeom prst="ellipse">
                  <a:avLst/>
                </a:prstGeom>
                <a:solidFill>
                  <a:srgbClr val="00DFFF"/>
                </a:solidFill>
                <a:ln w="9525">
                  <a:solidFill>
                    <a:srgbClr val="00D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7" name="그룹 266"/>
              <p:cNvGrpSpPr/>
              <p:nvPr/>
            </p:nvGrpSpPr>
            <p:grpSpPr>
              <a:xfrm>
                <a:off x="12792075" y="1519064"/>
                <a:ext cx="540544" cy="219476"/>
                <a:chOff x="12792075" y="1402605"/>
                <a:chExt cx="540544" cy="219476"/>
              </a:xfrm>
            </p:grpSpPr>
            <p:sp>
              <p:nvSpPr>
                <p:cNvPr id="268" name="타원 267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9" name="직사각형 268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0" name="타원 269"/>
                <p:cNvSpPr/>
                <p:nvPr/>
              </p:nvSpPr>
              <p:spPr>
                <a:xfrm>
                  <a:off x="12792075" y="1402605"/>
                  <a:ext cx="540544" cy="145607"/>
                </a:xfrm>
                <a:prstGeom prst="ellipse">
                  <a:avLst/>
                </a:prstGeom>
                <a:solidFill>
                  <a:srgbClr val="043762"/>
                </a:solid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276" name="그룹 275"/>
          <p:cNvGrpSpPr/>
          <p:nvPr/>
        </p:nvGrpSpPr>
        <p:grpSpPr>
          <a:xfrm>
            <a:off x="2779290" y="3909232"/>
            <a:ext cx="415816" cy="358610"/>
            <a:chOff x="12792075" y="1409700"/>
            <a:chExt cx="540544" cy="466178"/>
          </a:xfrm>
        </p:grpSpPr>
        <p:grpSp>
          <p:nvGrpSpPr>
            <p:cNvPr id="277" name="그룹 276"/>
            <p:cNvGrpSpPr/>
            <p:nvPr/>
          </p:nvGrpSpPr>
          <p:grpSpPr>
            <a:xfrm>
              <a:off x="13034452" y="1774710"/>
              <a:ext cx="55791" cy="101168"/>
              <a:chOff x="13003549" y="1771240"/>
              <a:chExt cx="117594" cy="148072"/>
            </a:xfrm>
          </p:grpSpPr>
          <p:sp>
            <p:nvSpPr>
              <p:cNvPr id="287" name="직사각형 286"/>
              <p:cNvSpPr/>
              <p:nvPr/>
            </p:nvSpPr>
            <p:spPr>
              <a:xfrm>
                <a:off x="13039487" y="1771240"/>
                <a:ext cx="45719" cy="114754"/>
              </a:xfrm>
              <a:prstGeom prst="rect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8" name="타원 287"/>
              <p:cNvSpPr/>
              <p:nvPr/>
            </p:nvSpPr>
            <p:spPr>
              <a:xfrm>
                <a:off x="13003549" y="1873593"/>
                <a:ext cx="117594" cy="45719"/>
              </a:xfrm>
              <a:prstGeom prst="ellipse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78" name="그룹 277"/>
            <p:cNvGrpSpPr/>
            <p:nvPr/>
          </p:nvGrpSpPr>
          <p:grpSpPr>
            <a:xfrm>
              <a:off x="12792075" y="1409700"/>
              <a:ext cx="540544" cy="397310"/>
              <a:chOff x="12792075" y="1519064"/>
              <a:chExt cx="540544" cy="287946"/>
            </a:xfrm>
          </p:grpSpPr>
          <p:grpSp>
            <p:nvGrpSpPr>
              <p:cNvPr id="279" name="그룹 278"/>
              <p:cNvGrpSpPr/>
              <p:nvPr/>
            </p:nvGrpSpPr>
            <p:grpSpPr>
              <a:xfrm>
                <a:off x="12846844" y="1589449"/>
                <a:ext cx="431006" cy="217561"/>
                <a:chOff x="12792075" y="1338830"/>
                <a:chExt cx="540544" cy="283251"/>
              </a:xfrm>
            </p:grpSpPr>
            <p:sp>
              <p:nvSpPr>
                <p:cNvPr id="284" name="타원 283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5" name="직사각형 284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6" name="타원 285"/>
                <p:cNvSpPr/>
                <p:nvPr/>
              </p:nvSpPr>
              <p:spPr>
                <a:xfrm>
                  <a:off x="12792075" y="1338830"/>
                  <a:ext cx="540544" cy="145606"/>
                </a:xfrm>
                <a:prstGeom prst="ellipse">
                  <a:avLst/>
                </a:prstGeom>
                <a:solidFill>
                  <a:srgbClr val="00DFFF"/>
                </a:solidFill>
                <a:ln w="9525">
                  <a:solidFill>
                    <a:srgbClr val="00D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80" name="그룹 279"/>
              <p:cNvGrpSpPr/>
              <p:nvPr/>
            </p:nvGrpSpPr>
            <p:grpSpPr>
              <a:xfrm>
                <a:off x="12792075" y="1519064"/>
                <a:ext cx="540544" cy="219476"/>
                <a:chOff x="12792075" y="1402605"/>
                <a:chExt cx="540544" cy="219476"/>
              </a:xfrm>
            </p:grpSpPr>
            <p:sp>
              <p:nvSpPr>
                <p:cNvPr id="281" name="타원 280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2" name="직사각형 281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3" name="타원 282"/>
                <p:cNvSpPr/>
                <p:nvPr/>
              </p:nvSpPr>
              <p:spPr>
                <a:xfrm>
                  <a:off x="12792075" y="1402605"/>
                  <a:ext cx="540544" cy="145607"/>
                </a:xfrm>
                <a:prstGeom prst="ellipse">
                  <a:avLst/>
                </a:prstGeom>
                <a:solidFill>
                  <a:srgbClr val="043762"/>
                </a:solid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289" name="그룹 288"/>
          <p:cNvGrpSpPr/>
          <p:nvPr/>
        </p:nvGrpSpPr>
        <p:grpSpPr>
          <a:xfrm>
            <a:off x="1628541" y="4051808"/>
            <a:ext cx="250496" cy="216034"/>
            <a:chOff x="12792075" y="1409700"/>
            <a:chExt cx="540544" cy="466178"/>
          </a:xfrm>
        </p:grpSpPr>
        <p:grpSp>
          <p:nvGrpSpPr>
            <p:cNvPr id="290" name="그룹 289"/>
            <p:cNvGrpSpPr/>
            <p:nvPr/>
          </p:nvGrpSpPr>
          <p:grpSpPr>
            <a:xfrm>
              <a:off x="13034452" y="1774710"/>
              <a:ext cx="55791" cy="101168"/>
              <a:chOff x="13003549" y="1771240"/>
              <a:chExt cx="117594" cy="148072"/>
            </a:xfrm>
          </p:grpSpPr>
          <p:sp>
            <p:nvSpPr>
              <p:cNvPr id="300" name="직사각형 299"/>
              <p:cNvSpPr/>
              <p:nvPr/>
            </p:nvSpPr>
            <p:spPr>
              <a:xfrm>
                <a:off x="13039487" y="1771240"/>
                <a:ext cx="45719" cy="114754"/>
              </a:xfrm>
              <a:prstGeom prst="rect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1" name="타원 300"/>
              <p:cNvSpPr/>
              <p:nvPr/>
            </p:nvSpPr>
            <p:spPr>
              <a:xfrm>
                <a:off x="13003549" y="1873593"/>
                <a:ext cx="117594" cy="45719"/>
              </a:xfrm>
              <a:prstGeom prst="ellipse">
                <a:avLst/>
              </a:prstGeom>
              <a:solidFill>
                <a:srgbClr val="043762"/>
              </a:solidFill>
              <a:ln w="9525">
                <a:solidFill>
                  <a:srgbClr val="0437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91" name="그룹 290"/>
            <p:cNvGrpSpPr/>
            <p:nvPr/>
          </p:nvGrpSpPr>
          <p:grpSpPr>
            <a:xfrm>
              <a:off x="12792075" y="1409700"/>
              <a:ext cx="540544" cy="397310"/>
              <a:chOff x="12792075" y="1519064"/>
              <a:chExt cx="540544" cy="287946"/>
            </a:xfrm>
          </p:grpSpPr>
          <p:grpSp>
            <p:nvGrpSpPr>
              <p:cNvPr id="292" name="그룹 291"/>
              <p:cNvGrpSpPr/>
              <p:nvPr/>
            </p:nvGrpSpPr>
            <p:grpSpPr>
              <a:xfrm>
                <a:off x="12846844" y="1589449"/>
                <a:ext cx="431006" cy="217561"/>
                <a:chOff x="12792075" y="1338830"/>
                <a:chExt cx="540544" cy="283251"/>
              </a:xfrm>
            </p:grpSpPr>
            <p:sp>
              <p:nvSpPr>
                <p:cNvPr id="297" name="타원 296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8" name="직사각형 297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9" name="타원 298"/>
                <p:cNvSpPr/>
                <p:nvPr/>
              </p:nvSpPr>
              <p:spPr>
                <a:xfrm>
                  <a:off x="12792075" y="1338830"/>
                  <a:ext cx="540544" cy="145606"/>
                </a:xfrm>
                <a:prstGeom prst="ellipse">
                  <a:avLst/>
                </a:prstGeom>
                <a:solidFill>
                  <a:srgbClr val="00DFFF"/>
                </a:solidFill>
                <a:ln w="9525">
                  <a:solidFill>
                    <a:srgbClr val="00D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93" name="그룹 292"/>
              <p:cNvGrpSpPr/>
              <p:nvPr/>
            </p:nvGrpSpPr>
            <p:grpSpPr>
              <a:xfrm>
                <a:off x="12792075" y="1519064"/>
                <a:ext cx="540544" cy="219476"/>
                <a:chOff x="12792075" y="1402605"/>
                <a:chExt cx="540544" cy="219476"/>
              </a:xfrm>
            </p:grpSpPr>
            <p:sp>
              <p:nvSpPr>
                <p:cNvPr id="294" name="타원 293"/>
                <p:cNvSpPr/>
                <p:nvPr/>
              </p:nvSpPr>
              <p:spPr>
                <a:xfrm>
                  <a:off x="12792075" y="1469768"/>
                  <a:ext cx="540544" cy="152313"/>
                </a:xfrm>
                <a:prstGeom prst="ellipse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5" name="직사각형 294"/>
                <p:cNvSpPr/>
                <p:nvPr/>
              </p:nvSpPr>
              <p:spPr>
                <a:xfrm>
                  <a:off x="12792075" y="1484093"/>
                  <a:ext cx="540544" cy="68587"/>
                </a:xfrm>
                <a:prstGeom prst="rect">
                  <a:avLst/>
                </a:prstGeom>
                <a:pattFill prst="dkVert">
                  <a:fgClr>
                    <a:srgbClr val="043762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6" name="타원 295"/>
                <p:cNvSpPr/>
                <p:nvPr/>
              </p:nvSpPr>
              <p:spPr>
                <a:xfrm>
                  <a:off x="12792075" y="1402605"/>
                  <a:ext cx="540544" cy="145607"/>
                </a:xfrm>
                <a:prstGeom prst="ellipse">
                  <a:avLst/>
                </a:prstGeom>
                <a:solidFill>
                  <a:srgbClr val="043762"/>
                </a:solidFill>
                <a:ln w="9525">
                  <a:solidFill>
                    <a:srgbClr val="04376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302" name="그룹 301"/>
          <p:cNvGrpSpPr/>
          <p:nvPr/>
        </p:nvGrpSpPr>
        <p:grpSpPr>
          <a:xfrm>
            <a:off x="5194076" y="3741672"/>
            <a:ext cx="579923" cy="424200"/>
            <a:chOff x="5185483" y="3585866"/>
            <a:chExt cx="920624" cy="673415"/>
          </a:xfrm>
        </p:grpSpPr>
        <p:pic>
          <p:nvPicPr>
            <p:cNvPr id="3074" name="Picture 2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1270" y="3757135"/>
              <a:ext cx="514837" cy="502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3" name="Picture 2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5483" y="3774239"/>
              <a:ext cx="279587" cy="272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4" name="Picture 2" descr="D:\999작업\2023\0615_양자비전선포식\0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2233" y="3585866"/>
              <a:ext cx="202381" cy="197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" name="직사각형 306"/>
          <p:cNvSpPr/>
          <p:nvPr/>
        </p:nvSpPr>
        <p:spPr>
          <a:xfrm>
            <a:off x="5883275" y="3427390"/>
            <a:ext cx="383114" cy="3907497"/>
          </a:xfrm>
          <a:prstGeom prst="rect">
            <a:avLst/>
          </a:prstGeom>
          <a:solidFill>
            <a:srgbClr val="42A6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928959" y="4621817"/>
            <a:ext cx="291747" cy="10772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05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양자</a:t>
            </a:r>
            <a:endParaRPr lang="en-US" altLang="ko-KR" sz="105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05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기기</a:t>
            </a:r>
            <a:endParaRPr lang="en-US" altLang="ko-KR" sz="105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en-US" altLang="ko-KR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</a:t>
            </a:r>
            <a:endParaRPr lang="en-US" altLang="ko-KR" sz="7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컴퓨팅</a:t>
            </a:r>
            <a:r>
              <a:rPr lang="en-US" altLang="ko-KR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-</a:t>
            </a:r>
          </a:p>
          <a:p>
            <a:pPr algn="ctr"/>
            <a:r>
              <a:rPr lang="ko-KR" altLang="en-US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통신</a:t>
            </a:r>
            <a:r>
              <a:rPr lang="en-US" altLang="ko-KR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-</a:t>
            </a:r>
          </a:p>
          <a:p>
            <a:pPr algn="ctr"/>
            <a:r>
              <a:rPr lang="ko-KR" altLang="en-US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센서 간</a:t>
            </a:r>
            <a:r>
              <a:rPr lang="en-US" altLang="ko-KR" sz="7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  <a:p>
            <a:pPr algn="ctr"/>
            <a:r>
              <a:rPr lang="ko-KR" altLang="en-US" sz="105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연계</a:t>
            </a:r>
            <a:endParaRPr lang="en-US" altLang="ko-KR" sz="105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ctr"/>
            <a:r>
              <a:rPr lang="ko-KR" altLang="en-US" sz="105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실증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089197" y="4364453"/>
            <a:ext cx="71173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양자컴퓨터</a:t>
            </a:r>
            <a:endParaRPr lang="en-US" altLang="ko-KR" sz="12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r"/>
            <a:r>
              <a:rPr lang="ko-KR" altLang="en-US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상용화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393272" y="4364453"/>
            <a:ext cx="74187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10</a:t>
            </a:r>
            <a:r>
              <a:rPr lang="ko-KR" altLang="en-US" sz="1200" b="1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큐비트급</a:t>
            </a:r>
            <a:endParaRPr lang="ko-KR" altLang="en-US" sz="12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528566" y="4581576"/>
            <a:ext cx="47128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양자컴퓨터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603625" y="4364453"/>
            <a:ext cx="77072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50</a:t>
            </a:r>
            <a:r>
              <a:rPr lang="ko-KR" altLang="en-US" sz="1200" b="1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큐비트급</a:t>
            </a:r>
            <a:endParaRPr lang="ko-KR" altLang="en-US" sz="12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41108" y="4581576"/>
            <a:ext cx="8957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양자컴퓨터 구축 및</a:t>
            </a:r>
            <a:endParaRPr lang="en-US" altLang="ko-KR" sz="8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800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클라우드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서비스 개시</a:t>
            </a: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816733" y="4364453"/>
            <a:ext cx="98937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b="1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1,000</a:t>
            </a:r>
            <a:r>
              <a:rPr lang="ko-KR" altLang="en-US" sz="1200" b="1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큐비트급</a:t>
            </a:r>
            <a:endParaRPr lang="ko-KR" altLang="en-US" sz="12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804550" y="4581576"/>
            <a:ext cx="101373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오류율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0.5% 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이하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컴퓨터 구축</a:t>
            </a:r>
            <a:endParaRPr lang="en-US" altLang="ko-KR" sz="8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및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800" spc="-4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클라우드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서비스 개시</a:t>
            </a:r>
          </a:p>
        </p:txBody>
      </p:sp>
      <p:grpSp>
        <p:nvGrpSpPr>
          <p:cNvPr id="316" name="그룹 315"/>
          <p:cNvGrpSpPr/>
          <p:nvPr/>
        </p:nvGrpSpPr>
        <p:grpSpPr>
          <a:xfrm>
            <a:off x="2324763" y="4373714"/>
            <a:ext cx="2628556" cy="540000"/>
            <a:chOff x="2324763" y="1417260"/>
            <a:chExt cx="2628556" cy="312112"/>
          </a:xfrm>
        </p:grpSpPr>
        <p:cxnSp>
          <p:nvCxnSpPr>
            <p:cNvPr id="317" name="직선 연결선 316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8" name="직선 연결선 317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9" name="직선 연결선 318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0" name="TextBox 31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433509" y="5578608"/>
            <a:ext cx="640560" cy="2923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양자암호통신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상용화 진입</a:t>
            </a: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23918" y="5447803"/>
            <a:ext cx="92268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양자네트워크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요소기술 개발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양자전송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, 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양자메모리</a:t>
            </a:r>
            <a:endParaRPr lang="en-US" altLang="ko-KR" sz="8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원천기술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882937" y="5370859"/>
            <a:ext cx="856965" cy="7078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도시 간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네트워크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초기 실증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메모리 기반</a:t>
            </a:r>
            <a:endParaRPr lang="en-US" altLang="ko-KR" sz="800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 중계기 시작품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243726" y="5505511"/>
            <a:ext cx="557204" cy="4385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전국망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기반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양자인터넷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시범 구축</a:t>
            </a:r>
          </a:p>
        </p:txBody>
      </p:sp>
      <p:grpSp>
        <p:nvGrpSpPr>
          <p:cNvPr id="324" name="그룹 323"/>
          <p:cNvGrpSpPr/>
          <p:nvPr/>
        </p:nvGrpSpPr>
        <p:grpSpPr>
          <a:xfrm>
            <a:off x="2324763" y="5409354"/>
            <a:ext cx="2628556" cy="562955"/>
            <a:chOff x="2324763" y="1417260"/>
            <a:chExt cx="2628556" cy="312112"/>
          </a:xfrm>
        </p:grpSpPr>
        <p:cxnSp>
          <p:nvCxnSpPr>
            <p:cNvPr id="325" name="직선 연결선 324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6" name="직선 연결선 325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7" name="직선 연결선 326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8" name="TextBox 327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540269" y="6643398"/>
            <a:ext cx="427040" cy="2923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양자센서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원천기술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99900" y="6570301"/>
            <a:ext cx="770724" cy="4385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이차전지 등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첨단산업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활용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양자센서 상용화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723241" y="6424108"/>
            <a:ext cx="1137812" cy="7309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국방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/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의료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/</a:t>
            </a: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반도체 활용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세계 최고 수준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양자센서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융복합시스템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시작품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  <a:endParaRPr lang="en-US" altLang="ko-KR" sz="10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개발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267131" y="6570301"/>
            <a:ext cx="533799" cy="4385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양자센서로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양자산업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기반 마련</a:t>
            </a:r>
          </a:p>
        </p:txBody>
      </p:sp>
      <p:grpSp>
        <p:nvGrpSpPr>
          <p:cNvPr id="332" name="그룹 331"/>
          <p:cNvGrpSpPr/>
          <p:nvPr/>
        </p:nvGrpSpPr>
        <p:grpSpPr>
          <a:xfrm>
            <a:off x="2324763" y="6474116"/>
            <a:ext cx="2628556" cy="625507"/>
            <a:chOff x="2324763" y="1417260"/>
            <a:chExt cx="2628556" cy="312112"/>
          </a:xfrm>
        </p:grpSpPr>
        <p:cxnSp>
          <p:nvCxnSpPr>
            <p:cNvPr id="333" name="직선 연결선 332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4" name="직선 연결선 333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5" name="직선 연결선 334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7" name="그룹 336"/>
          <p:cNvGrpSpPr/>
          <p:nvPr/>
        </p:nvGrpSpPr>
        <p:grpSpPr>
          <a:xfrm>
            <a:off x="2324763" y="8516499"/>
            <a:ext cx="2628556" cy="553822"/>
            <a:chOff x="2324763" y="1417260"/>
            <a:chExt cx="2628556" cy="312112"/>
          </a:xfrm>
        </p:grpSpPr>
        <p:cxnSp>
          <p:nvCxnSpPr>
            <p:cNvPr id="338" name="직선 연결선 337"/>
            <p:cNvCxnSpPr/>
            <p:nvPr/>
          </p:nvCxnSpPr>
          <p:spPr>
            <a:xfrm>
              <a:off x="2324763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9" name="직선 연결선 338"/>
            <p:cNvCxnSpPr/>
            <p:nvPr/>
          </p:nvCxnSpPr>
          <p:spPr>
            <a:xfrm>
              <a:off x="3639041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0" name="직선 연결선 339"/>
            <p:cNvCxnSpPr/>
            <p:nvPr/>
          </p:nvCxnSpPr>
          <p:spPr>
            <a:xfrm>
              <a:off x="4953319" y="1417260"/>
              <a:ext cx="0" cy="312112"/>
            </a:xfrm>
            <a:prstGeom prst="line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41" name="TextBox 340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1454724" y="8514118"/>
            <a:ext cx="572273" cy="2923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양자팹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단일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운영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3911754" y="8514118"/>
            <a:ext cx="760786" cy="4385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공공 전문생산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양자팹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파운드리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  <a:endParaRPr lang="en-US" altLang="ko-KR" sz="1000" b="1" spc="-4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구축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·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운영</a:t>
            </a: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5203777" y="8514118"/>
            <a:ext cx="813364" cy="4385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민간 전문생산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양자팹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파운드리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확산</a:t>
            </a:r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B0467D9A-AF66-4535-A321-0BFF0547B4FD}"/>
              </a:ext>
            </a:extLst>
          </p:cNvPr>
          <p:cNvSpPr txBox="1"/>
          <p:nvPr/>
        </p:nvSpPr>
        <p:spPr>
          <a:xfrm>
            <a:off x="2545718" y="8514118"/>
            <a:ext cx="900888" cy="5616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공공  개방형</a:t>
            </a:r>
            <a:r>
              <a:rPr lang="en-US" altLang="ko-KR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*</a:t>
            </a:r>
          </a:p>
          <a:p>
            <a:pPr algn="ctr"/>
            <a:r>
              <a:rPr lang="ko-KR" altLang="en-US" sz="950" b="1" spc="-8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양자팹</a:t>
            </a:r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 확충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95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공정인력 집중 양성</a:t>
            </a:r>
            <a:endParaRPr lang="en-US" altLang="ko-KR" sz="95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(*</a:t>
            </a:r>
            <a:r>
              <a:rPr lang="ko-KR" altLang="en-US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연구자 직접 사용</a:t>
            </a:r>
            <a:r>
              <a:rPr lang="en-US" altLang="ko-KR" sz="800" spc="-4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)</a:t>
            </a:r>
          </a:p>
        </p:txBody>
      </p:sp>
      <p:pic>
        <p:nvPicPr>
          <p:cNvPr id="3075" name="Picture 3" descr="D:\999작업\2023\0615_양자비전선포식\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497" y="7648481"/>
            <a:ext cx="828725" cy="60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999작업\2023\0615_양자비전선포식\0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488" y="7612025"/>
            <a:ext cx="1071319" cy="63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999작업\2023\0615_양자비전선포식\0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20" y="7613267"/>
            <a:ext cx="636310" cy="63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44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HY견고딕"/>
        <a:ea typeface="HY견고딕"/>
        <a:cs typeface=""/>
      </a:majorFont>
      <a:minorFont>
        <a:latin typeface="HY중고딕"/>
        <a:ea typeface="HY중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28100</TotalTime>
  <Words>490</Words>
  <Application>Microsoft Office PowerPoint</Application>
  <PresentationFormat>A4 용지(210x297mm)</PresentationFormat>
  <Paragraphs>189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G마켓 산스 TTF Bold</vt:lpstr>
      <vt:lpstr>G마켓 산스 TTF Medium</vt:lpstr>
      <vt:lpstr>HY중고딕</vt:lpstr>
      <vt:lpstr>맑은 고딕</vt:lpstr>
      <vt:lpstr>바른돋움 1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jeong sik lim</dc:creator>
  <cp:lastModifiedBy>user</cp:lastModifiedBy>
  <cp:revision>1817</cp:revision>
  <cp:lastPrinted>2018-11-20T01:33:25Z</cp:lastPrinted>
  <dcterms:created xsi:type="dcterms:W3CDTF">2012-12-11T03:59:59Z</dcterms:created>
  <dcterms:modified xsi:type="dcterms:W3CDTF">2023-08-04T05:40:21Z</dcterms:modified>
</cp:coreProperties>
</file>